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317" r:id="rId3"/>
    <p:sldId id="318" r:id="rId4"/>
    <p:sldId id="327" r:id="rId5"/>
    <p:sldId id="326" r:id="rId6"/>
    <p:sldId id="321" r:id="rId7"/>
    <p:sldId id="322" r:id="rId8"/>
    <p:sldId id="323" r:id="rId9"/>
    <p:sldId id="315" r:id="rId10"/>
    <p:sldId id="320" r:id="rId11"/>
    <p:sldId id="264" r:id="rId12"/>
    <p:sldId id="310" r:id="rId13"/>
    <p:sldId id="299" r:id="rId14"/>
    <p:sldId id="311" r:id="rId15"/>
    <p:sldId id="316" r:id="rId16"/>
    <p:sldId id="278" r:id="rId17"/>
    <p:sldId id="325"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32" autoAdjust="0"/>
    <p:restoredTop sz="94660"/>
  </p:normalViewPr>
  <p:slideViewPr>
    <p:cSldViewPr snapToGrid="0">
      <p:cViewPr varScale="1">
        <p:scale>
          <a:sx n="71" d="100"/>
          <a:sy n="71" d="100"/>
        </p:scale>
        <p:origin x="426" y="6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CBDCFF-CB38-4A9F-9168-ED507EBD109F}" type="slidenum">
              <a:rPr lang="ru-RU" smtClean="0"/>
              <a:pPr/>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0825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1146744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3113929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2557480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DCBDCFF-CB38-4A9F-9168-ED507EBD109F}" type="slidenum">
              <a:rPr lang="ru-RU" smtClean="0"/>
              <a:pPr/>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82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602261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236766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191289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3916506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CE6D62A-DFA2-457E-98D1-F3B9B644CEE5}" type="datetimeFigureOut">
              <a:rPr lang="ru-RU" smtClean="0"/>
              <a:pPr/>
              <a:t>27.01.2022</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DCBDCFF-CB38-4A9F-9168-ED507EBD109F}" type="slidenum">
              <a:rPr lang="ru-RU" smtClean="0"/>
              <a:pPr/>
              <a:t>‹#›</a:t>
            </a:fld>
            <a:endParaRPr lang="ru-RU"/>
          </a:p>
        </p:txBody>
      </p:sp>
    </p:spTree>
    <p:extLst>
      <p:ext uri="{BB962C8B-B14F-4D97-AF65-F5344CB8AC3E}">
        <p14:creationId xmlns:p14="http://schemas.microsoft.com/office/powerpoint/2010/main" val="423407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CE6D62A-DFA2-457E-98D1-F3B9B644CEE5}" type="datetimeFigureOut">
              <a:rPr lang="ru-RU" smtClean="0"/>
              <a:pPr/>
              <a:t>27.01.2022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DCBDCFF-CB38-4A9F-9168-ED507EBD109F}" type="slidenum">
              <a:rPr lang="ru-RU" smtClean="0"/>
              <a:pPr/>
              <a:t>‹#›</a:t>
            </a:fld>
            <a:endParaRPr lang="ru-RU"/>
          </a:p>
        </p:txBody>
      </p:sp>
    </p:spTree>
    <p:extLst>
      <p:ext uri="{BB962C8B-B14F-4D97-AF65-F5344CB8AC3E}">
        <p14:creationId xmlns:p14="http://schemas.microsoft.com/office/powerpoint/2010/main" val="833566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CE6D62A-DFA2-457E-98D1-F3B9B644CEE5}" type="datetimeFigureOut">
              <a:rPr lang="ru-RU" smtClean="0"/>
              <a:pPr/>
              <a:t>27.01.2022</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DCBDCFF-CB38-4A9F-9168-ED507EBD109F}" type="slidenum">
              <a:rPr lang="ru-RU" smtClean="0"/>
              <a:pPr/>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3535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93669" y="758951"/>
            <a:ext cx="9562010" cy="4714385"/>
          </a:xfrm>
        </p:spPr>
        <p:txBody>
          <a:bodyPr>
            <a:noAutofit/>
          </a:bodyPr>
          <a:lstStyle/>
          <a:p>
            <a:pPr algn="ct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6000" dirty="0" smtClean="0"/>
              <a:t/>
            </a:r>
            <a:br>
              <a:rPr lang="ru-RU" sz="6000" dirty="0" smtClean="0"/>
            </a:br>
            <a:r>
              <a:rPr lang="ru-RU" sz="6000" dirty="0">
                <a:latin typeface="Times New Roman" panose="02020603050405020304" pitchFamily="18" charset="0"/>
                <a:cs typeface="Times New Roman" panose="02020603050405020304" pitchFamily="18" charset="0"/>
              </a:rPr>
              <a:t/>
            </a:r>
            <a:br>
              <a:rPr lang="ru-RU" sz="6000" dirty="0">
                <a:latin typeface="Times New Roman" panose="02020603050405020304" pitchFamily="18" charset="0"/>
                <a:cs typeface="Times New Roman" panose="02020603050405020304" pitchFamily="18" charset="0"/>
              </a:rPr>
            </a:br>
            <a:endParaRPr lang="ru-RU" sz="6000" dirty="0">
              <a:latin typeface="Times New Roman" panose="02020603050405020304" pitchFamily="18" charset="0"/>
              <a:cs typeface="Times New Roman" panose="02020603050405020304" pitchFamily="18" charset="0"/>
            </a:endParaRPr>
          </a:p>
        </p:txBody>
      </p:sp>
      <p:sp>
        <p:nvSpPr>
          <p:cNvPr id="6" name="Подзаголовок 5"/>
          <p:cNvSpPr>
            <a:spLocks noGrp="1"/>
          </p:cNvSpPr>
          <p:nvPr>
            <p:ph type="subTitle" idx="1"/>
          </p:nvPr>
        </p:nvSpPr>
        <p:spPr>
          <a:xfrm>
            <a:off x="5878285" y="5577840"/>
            <a:ext cx="5878287" cy="608609"/>
          </a:xfrm>
        </p:spPr>
        <p:txBody>
          <a:bodyPr>
            <a:noAutofit/>
          </a:bodyPr>
          <a:lstStyle/>
          <a:p>
            <a:pPr>
              <a:lnSpc>
                <a:spcPct val="100000"/>
              </a:lnSpc>
              <a:spcBef>
                <a:spcPts val="200"/>
              </a:spcBef>
              <a:spcAft>
                <a:spcPts val="0"/>
              </a:spcAft>
            </a:pPr>
            <a:r>
              <a:rPr lang="ru-RU" sz="1200" dirty="0" err="1">
                <a:solidFill>
                  <a:srgbClr val="070705"/>
                </a:solidFill>
                <a:latin typeface="Times New Roman" panose="02020603050405020304" pitchFamily="18" charset="0"/>
                <a:cs typeface="Times New Roman" panose="02020603050405020304" pitchFamily="18" charset="0"/>
              </a:rPr>
              <a:t>Сурдуковская</a:t>
            </a:r>
            <a:r>
              <a:rPr lang="ru-RU" sz="1200" dirty="0">
                <a:solidFill>
                  <a:srgbClr val="070705"/>
                </a:solidFill>
                <a:latin typeface="Times New Roman" panose="02020603050405020304" pitchFamily="18" charset="0"/>
                <a:cs typeface="Times New Roman" panose="02020603050405020304" pitchFamily="18" charset="0"/>
              </a:rPr>
              <a:t> Светлана </a:t>
            </a:r>
            <a:r>
              <a:rPr lang="ru-RU" sz="1200" dirty="0" smtClean="0">
                <a:solidFill>
                  <a:srgbClr val="070705"/>
                </a:solidFill>
                <a:latin typeface="Times New Roman" panose="02020603050405020304" pitchFamily="18" charset="0"/>
                <a:cs typeface="Times New Roman" panose="02020603050405020304" pitchFamily="18" charset="0"/>
              </a:rPr>
              <a:t>Витальевна,</a:t>
            </a:r>
          </a:p>
          <a:p>
            <a:pPr>
              <a:lnSpc>
                <a:spcPct val="100000"/>
              </a:lnSpc>
              <a:spcBef>
                <a:spcPts val="200"/>
              </a:spcBef>
              <a:spcAft>
                <a:spcPts val="0"/>
              </a:spcAft>
            </a:pPr>
            <a:r>
              <a:rPr lang="ru-RU" sz="1200" dirty="0" smtClean="0">
                <a:solidFill>
                  <a:srgbClr val="070705"/>
                </a:solidFill>
                <a:latin typeface="Times New Roman" panose="02020603050405020304" pitchFamily="18" charset="0"/>
                <a:cs typeface="Times New Roman" panose="02020603050405020304" pitchFamily="18" charset="0"/>
              </a:rPr>
              <a:t>учитель литературы </a:t>
            </a:r>
            <a:r>
              <a:rPr lang="ru-RU" sz="1200" dirty="0">
                <a:solidFill>
                  <a:srgbClr val="070705"/>
                </a:solidFill>
                <a:latin typeface="Times New Roman" panose="02020603050405020304" pitchFamily="18" charset="0"/>
                <a:cs typeface="Times New Roman" panose="02020603050405020304" pitchFamily="18" charset="0"/>
              </a:rPr>
              <a:t>МАОУ «Гимназия №10» </a:t>
            </a:r>
            <a:r>
              <a:rPr lang="ru-RU" sz="1200" dirty="0" smtClean="0">
                <a:solidFill>
                  <a:srgbClr val="070705"/>
                </a:solidFill>
                <a:latin typeface="Times New Roman" panose="02020603050405020304" pitchFamily="18" charset="0"/>
                <a:cs typeface="Times New Roman" panose="02020603050405020304" pitchFamily="18" charset="0"/>
              </a:rPr>
              <a:t>г</a:t>
            </a:r>
            <a:r>
              <a:rPr lang="ru-RU" sz="1200" dirty="0">
                <a:solidFill>
                  <a:srgbClr val="070705"/>
                </a:solidFill>
                <a:latin typeface="Times New Roman" panose="02020603050405020304" pitchFamily="18" charset="0"/>
                <a:cs typeface="Times New Roman" panose="02020603050405020304" pitchFamily="18" charset="0"/>
              </a:rPr>
              <a:t>. </a:t>
            </a:r>
            <a:r>
              <a:rPr lang="ru-RU" sz="1200" dirty="0" smtClean="0">
                <a:solidFill>
                  <a:srgbClr val="070705"/>
                </a:solidFill>
                <a:latin typeface="Times New Roman" panose="02020603050405020304" pitchFamily="18" charset="0"/>
                <a:cs typeface="Times New Roman" panose="02020603050405020304" pitchFamily="18" charset="0"/>
              </a:rPr>
              <a:t>Перми</a:t>
            </a:r>
          </a:p>
        </p:txBody>
      </p:sp>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Прямоугольник 6"/>
          <p:cNvSpPr/>
          <p:nvPr/>
        </p:nvSpPr>
        <p:spPr>
          <a:xfrm>
            <a:off x="1123406" y="1564561"/>
            <a:ext cx="9940834" cy="1200329"/>
          </a:xfrm>
          <a:prstGeom prst="rect">
            <a:avLst/>
          </a:prstGeom>
        </p:spPr>
        <p:txBody>
          <a:bodyPr wrap="square">
            <a:spAutoFit/>
          </a:bodyPr>
          <a:lstStyle/>
          <a:p>
            <a:pPr lvl="0" indent="-342720" algn="ctr" eaLnBrk="0" fontAlgn="base" hangingPunct="0">
              <a:spcBef>
                <a:spcPct val="0"/>
              </a:spcBef>
              <a:spcAft>
                <a:spcPct val="0"/>
              </a:spcAft>
              <a:buClr>
                <a:srgbClr val="E48312"/>
              </a:buClr>
              <a:buSzPct val="100000"/>
            </a:pPr>
            <a:r>
              <a:rPr lang="ru-RU" sz="36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36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endParaRPr lang="en-US" altLang="ru-RU" sz="36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1265" name="Rectangle 1"/>
          <p:cNvSpPr>
            <a:spLocks noChangeArrowheads="1"/>
          </p:cNvSpPr>
          <p:nvPr/>
        </p:nvSpPr>
        <p:spPr bwMode="auto">
          <a:xfrm>
            <a:off x="0" y="0"/>
            <a:ext cx="11756571" cy="9387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ctr" fontAlgn="base">
              <a:spcBef>
                <a:spcPts val="200"/>
              </a:spcBef>
              <a:buClr>
                <a:schemeClr val="accent1"/>
              </a:buClr>
              <a:buSzPct val="100000"/>
              <a:tabLst/>
            </a:pPr>
            <a:endParaRPr lang="ru-RU" sz="1200" cap="all" spc="200" dirty="0" smtClean="0">
              <a:solidFill>
                <a:srgbClr val="070705"/>
              </a:solidFill>
              <a:latin typeface="Times New Roman" panose="02020603050405020304" pitchFamily="18" charset="0"/>
              <a:cs typeface="Times New Roman" panose="02020603050405020304" pitchFamily="18" charset="0"/>
            </a:endParaRPr>
          </a:p>
          <a:p>
            <a:pPr algn="ctr">
              <a:spcBef>
                <a:spcPts val="200"/>
              </a:spcBef>
              <a:buClr>
                <a:schemeClr val="accent1"/>
              </a:buClr>
              <a:buSzPct val="100000"/>
            </a:pPr>
            <a:r>
              <a:rPr lang="ru-RU" sz="1200" cap="all" spc="200" dirty="0" smtClean="0">
                <a:solidFill>
                  <a:srgbClr val="070705"/>
                </a:solidFill>
                <a:latin typeface="Times New Roman" panose="02020603050405020304" pitchFamily="18" charset="0"/>
                <a:cs typeface="Times New Roman" panose="02020603050405020304" pitchFamily="18" charset="0"/>
              </a:rPr>
              <a:t>XI Краевая научно-практическая конференция</a:t>
            </a:r>
          </a:p>
          <a:p>
            <a:pPr algn="ctr">
              <a:spcBef>
                <a:spcPts val="200"/>
              </a:spcBef>
              <a:buClr>
                <a:schemeClr val="accent1"/>
              </a:buClr>
              <a:buSzPct val="100000"/>
            </a:pPr>
            <a:r>
              <a:rPr lang="ru-RU" sz="1200" cap="all" spc="200" dirty="0" smtClean="0">
                <a:solidFill>
                  <a:srgbClr val="070705"/>
                </a:solidFill>
                <a:latin typeface="Times New Roman" panose="02020603050405020304" pitchFamily="18" charset="0"/>
                <a:cs typeface="Times New Roman" panose="02020603050405020304" pitchFamily="18" charset="0"/>
              </a:rPr>
              <a:t>«Функциональная грамотность как механизм повышения</a:t>
            </a:r>
          </a:p>
          <a:p>
            <a:pPr algn="ctr">
              <a:spcBef>
                <a:spcPts val="200"/>
              </a:spcBef>
              <a:buClr>
                <a:schemeClr val="accent1"/>
              </a:buClr>
              <a:buSzPct val="100000"/>
            </a:pPr>
            <a:r>
              <a:rPr lang="ru-RU" sz="1200" cap="all" spc="200" dirty="0" smtClean="0">
                <a:solidFill>
                  <a:srgbClr val="070705"/>
                </a:solidFill>
                <a:latin typeface="Times New Roman" panose="02020603050405020304" pitchFamily="18" charset="0"/>
                <a:cs typeface="Times New Roman" panose="02020603050405020304" pitchFamily="18" charset="0"/>
              </a:rPr>
              <a:t>качества образования»</a:t>
            </a:r>
          </a:p>
        </p:txBody>
      </p:sp>
      <p:sp>
        <p:nvSpPr>
          <p:cNvPr id="8" name="Прямоугольник 7"/>
          <p:cNvSpPr/>
          <p:nvPr/>
        </p:nvSpPr>
        <p:spPr>
          <a:xfrm>
            <a:off x="1358537" y="2155371"/>
            <a:ext cx="10006149" cy="1754326"/>
          </a:xfrm>
          <a:prstGeom prst="rect">
            <a:avLst/>
          </a:prstGeom>
        </p:spPr>
        <p:txBody>
          <a:bodyPr wrap="square">
            <a:spAutoFit/>
          </a:bodyPr>
          <a:lstStyle/>
          <a:p>
            <a:pPr algn="ctr"/>
            <a:r>
              <a:rPr lang="ru-RU" sz="36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Чтение со смыслом: </a:t>
            </a:r>
          </a:p>
          <a:p>
            <a:pPr algn="ctr"/>
            <a:r>
              <a:rPr lang="ru-RU" sz="36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из опыта работы над формированием </a:t>
            </a:r>
          </a:p>
          <a:p>
            <a:pPr algn="ctr"/>
            <a:r>
              <a:rPr lang="ru-RU" sz="36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читательской грамотности учащихся</a:t>
            </a:r>
            <a:endParaRPr lang="ru-RU" sz="36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3287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239943" y="5589240"/>
            <a:ext cx="10416480" cy="1268760"/>
          </a:xfrm>
        </p:spPr>
        <p:txBody>
          <a:bodyPr>
            <a:normAutofit fontScale="90000"/>
          </a:bodyPr>
          <a:lstStyle/>
          <a:p>
            <a:r>
              <a:rPr lang="ru-RU" sz="3200" b="1" dirty="0" smtClean="0">
                <a:solidFill>
                  <a:srgbClr val="002060"/>
                </a:solidFill>
                <a:latin typeface="+mn-lt"/>
                <a:ea typeface="+mn-ea"/>
                <a:cs typeface="+mn-cs"/>
                <a:sym typeface="PT Sans Narrow"/>
              </a:rPr>
              <a:t/>
            </a:r>
            <a:br>
              <a:rPr lang="ru-RU" sz="3200" b="1" dirty="0" smtClean="0">
                <a:solidFill>
                  <a:srgbClr val="002060"/>
                </a:solidFill>
                <a:latin typeface="+mn-lt"/>
                <a:ea typeface="+mn-ea"/>
                <a:cs typeface="+mn-cs"/>
                <a:sym typeface="PT Sans Narrow"/>
              </a:rPr>
            </a:br>
            <a:r>
              <a:rPr 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Наполнение пространства смыслами. Галерея подросткового чтения, 2 корпус гимназии</a:t>
            </a:r>
            <a:br>
              <a:rPr 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br>
            <a:endParaRPr 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endParaRPr>
          </a:p>
        </p:txBody>
      </p:sp>
      <p:pic>
        <p:nvPicPr>
          <p:cNvPr id="7" name="Picture 3"/>
          <p:cNvPicPr>
            <a:picLocks noChangeAspect="1" noChangeArrowheads="1"/>
          </p:cNvPicPr>
          <p:nvPr/>
        </p:nvPicPr>
        <p:blipFill>
          <a:blip r:embed="rId2" cstate="print"/>
          <a:srcRect/>
          <a:stretch>
            <a:fillRect/>
          </a:stretch>
        </p:blipFill>
        <p:spPr bwMode="auto">
          <a:xfrm>
            <a:off x="166929" y="5720193"/>
            <a:ext cx="760533" cy="576104"/>
          </a:xfrm>
          <a:prstGeom prst="rect">
            <a:avLst/>
          </a:prstGeom>
          <a:noFill/>
          <a:ln w="9525">
            <a:noFill/>
            <a:miter lim="800000"/>
            <a:headEnd/>
            <a:tailEnd/>
          </a:ln>
          <a:effectLst/>
        </p:spPr>
      </p:pic>
      <p:pic>
        <p:nvPicPr>
          <p:cNvPr id="8" name="Picture 2" descr="C:\Users\asus\Desktop\Новая папка2\IMG_4739.JPG"/>
          <p:cNvPicPr>
            <a:picLocks noGrp="1" noChangeAspect="1" noChangeArrowheads="1"/>
          </p:cNvPicPr>
          <p:nvPr>
            <p:ph idx="1"/>
          </p:nvPr>
        </p:nvPicPr>
        <p:blipFill>
          <a:blip r:embed="rId3" cstate="print"/>
          <a:srcRect/>
          <a:stretch>
            <a:fillRect/>
          </a:stretch>
        </p:blipFill>
        <p:spPr bwMode="auto">
          <a:xfrm>
            <a:off x="1" y="-459432"/>
            <a:ext cx="12188529" cy="609426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133600" y="287338"/>
            <a:ext cx="10058400" cy="1449387"/>
          </a:xfrm>
        </p:spPr>
        <p:txBody>
          <a:bodyPr>
            <a:normAutofit/>
          </a:bodyPr>
          <a:lstStyle/>
          <a:p>
            <a:pPr algn="r"/>
            <a:r>
              <a:rPr lang="ru-RU" altLang="ru-RU" sz="36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Как </a:t>
            </a: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выглядят читательские гиды?</a:t>
            </a:r>
            <a:b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12 гидов в печатном сборнике  </a:t>
            </a:r>
            <a:endParaRPr lang="ru-RU" altLang="ru-RU" sz="36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 name="Содержимое 12"/>
          <p:cNvSpPr>
            <a:spLocks noGrp="1"/>
          </p:cNvSpPr>
          <p:nvPr>
            <p:ph sz="half" idx="4294967295"/>
          </p:nvPr>
        </p:nvSpPr>
        <p:spPr>
          <a:xfrm>
            <a:off x="0" y="1846263"/>
            <a:ext cx="4938713" cy="4022725"/>
          </a:xfrm>
        </p:spPr>
        <p:txBody>
          <a:bodyPr/>
          <a:lstStyle/>
          <a:p>
            <a:endParaRPr lang="ru-RU" dirty="0" smtClean="0"/>
          </a:p>
          <a:p>
            <a:endParaRPr lang="ru-RU" dirty="0" smtClean="0"/>
          </a:p>
          <a:p>
            <a:endParaRPr lang="ru-RU" dirty="0"/>
          </a:p>
        </p:txBody>
      </p:sp>
      <p:pic>
        <p:nvPicPr>
          <p:cNvPr id="7" name="Picture 3" descr="C:\Users\asus\Downloads\Сборник Читательские гиды\Текст_ред 2_page-0031.jpg"/>
          <p:cNvPicPr>
            <a:picLocks noChangeAspect="1" noChangeArrowheads="1"/>
          </p:cNvPicPr>
          <p:nvPr/>
        </p:nvPicPr>
        <p:blipFill>
          <a:blip r:embed="rId2" cstate="print"/>
          <a:srcRect/>
          <a:stretch>
            <a:fillRect/>
          </a:stretch>
        </p:blipFill>
        <p:spPr bwMode="auto">
          <a:xfrm>
            <a:off x="173944" y="3526971"/>
            <a:ext cx="1837736" cy="2609416"/>
          </a:xfrm>
          <a:prstGeom prst="rect">
            <a:avLst/>
          </a:prstGeom>
          <a:noFill/>
        </p:spPr>
      </p:pic>
      <p:pic>
        <p:nvPicPr>
          <p:cNvPr id="8" name="Picture 4" descr="C:\Users\asus\Desktop\проект Чит_гиды\образы\Текст_ред 2_page-0033.jpg"/>
          <p:cNvPicPr>
            <a:picLocks noChangeAspect="1" noChangeArrowheads="1"/>
          </p:cNvPicPr>
          <p:nvPr/>
        </p:nvPicPr>
        <p:blipFill>
          <a:blip r:embed="rId3" cstate="print"/>
          <a:srcRect/>
          <a:stretch>
            <a:fillRect/>
          </a:stretch>
        </p:blipFill>
        <p:spPr bwMode="auto">
          <a:xfrm>
            <a:off x="4114800" y="3498257"/>
            <a:ext cx="1841863" cy="2615160"/>
          </a:xfrm>
          <a:prstGeom prst="rect">
            <a:avLst/>
          </a:prstGeom>
          <a:noFill/>
        </p:spPr>
      </p:pic>
      <p:pic>
        <p:nvPicPr>
          <p:cNvPr id="9" name="Picture 3" descr="C:\Users\asus\Desktop\проект Чит_гиды\образы\Текст_ред 2_page-0032.jpg"/>
          <p:cNvPicPr>
            <a:picLocks noChangeAspect="1" noChangeArrowheads="1"/>
          </p:cNvPicPr>
          <p:nvPr/>
        </p:nvPicPr>
        <p:blipFill>
          <a:blip r:embed="rId4" cstate="print"/>
          <a:srcRect/>
          <a:stretch>
            <a:fillRect/>
          </a:stretch>
        </p:blipFill>
        <p:spPr bwMode="auto">
          <a:xfrm>
            <a:off x="2133103" y="3474720"/>
            <a:ext cx="1838004" cy="2609681"/>
          </a:xfrm>
          <a:prstGeom prst="rect">
            <a:avLst/>
          </a:prstGeom>
          <a:noFill/>
        </p:spPr>
      </p:pic>
      <p:sp>
        <p:nvSpPr>
          <p:cNvPr id="3" name="Прямоугольник 2"/>
          <p:cNvSpPr/>
          <p:nvPr/>
        </p:nvSpPr>
        <p:spPr>
          <a:xfrm>
            <a:off x="1" y="6313900"/>
            <a:ext cx="12192000" cy="5440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sz="20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Авторы и составители сборников гидов –учащиеся и педагоги гимназии</a:t>
            </a:r>
          </a:p>
        </p:txBody>
      </p:sp>
      <p:sp>
        <p:nvSpPr>
          <p:cNvPr id="10" name="Объект 4"/>
          <p:cNvSpPr txBox="1">
            <a:spLocks/>
          </p:cNvSpPr>
          <p:nvPr/>
        </p:nvSpPr>
        <p:spPr>
          <a:xfrm>
            <a:off x="6074230" y="1867988"/>
            <a:ext cx="5656216" cy="4510558"/>
          </a:xfrm>
          <a:prstGeom prst="rect">
            <a:avLst/>
          </a:prstGeom>
        </p:spPr>
        <p:txBody>
          <a:bodyPr vert="horz" lIns="0" tIns="45720" rIns="0" bIns="45720" rtlCol="0">
            <a:normAutofit/>
          </a:bodyPr>
          <a:lstStyle/>
          <a:p>
            <a:pPr marL="91440" marR="0" lvl="0" indent="-91440" algn="ctr"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lang="ru-RU" altLang="ru-RU" sz="3600"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Элементы структуры гида:</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lang="ru-RU" sz="2600" dirty="0" smtClean="0">
                <a:solidFill>
                  <a:srgbClr val="070705"/>
                </a:solidFill>
                <a:latin typeface="Times New Roman" panose="02020603050405020304" pitchFamily="18" charset="0"/>
                <a:cs typeface="Times New Roman" panose="02020603050405020304" pitchFamily="18" charset="0"/>
              </a:rPr>
              <a:t>-</a:t>
            </a:r>
            <a:r>
              <a:rPr kumimoji="0" lang="ru-RU" sz="2600" b="0" i="1" u="none" strike="noStrike" kern="1200" cap="none" spc="0" normalizeH="0" baseline="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rPr>
              <a:t>Информация об авторе</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lang="ru-RU" sz="2600" i="1" dirty="0" smtClean="0">
                <a:solidFill>
                  <a:srgbClr val="070705"/>
                </a:solidFill>
                <a:latin typeface="Times New Roman" panose="02020603050405020304" pitchFamily="18" charset="0"/>
                <a:cs typeface="Times New Roman" panose="02020603050405020304" pitchFamily="18" charset="0"/>
              </a:rPr>
              <a:t>-</a:t>
            </a:r>
            <a:r>
              <a:rPr kumimoji="0" lang="ru-RU" sz="2600" b="0" i="1" u="none" strike="noStrike" kern="1200" cap="none" spc="0" normalizeH="0" baseline="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rPr>
              <a:t>Информация о книге</a:t>
            </a:r>
          </a:p>
          <a:p>
            <a:pPr marL="91440" lvl="0" indent="-91440">
              <a:lnSpc>
                <a:spcPct val="90000"/>
              </a:lnSpc>
              <a:spcBef>
                <a:spcPts val="1200"/>
              </a:spcBef>
              <a:spcAft>
                <a:spcPts val="200"/>
              </a:spcAft>
              <a:buClr>
                <a:schemeClr val="accent1"/>
              </a:buClr>
              <a:buSzPct val="100000"/>
              <a:buFont typeface="Calibri" panose="020F0502020204030204" pitchFamily="34" charset="0"/>
              <a:buChar char=" "/>
              <a:defRPr/>
            </a:pPr>
            <a:r>
              <a:rPr lang="ru-RU" sz="2600" i="1" dirty="0" smtClean="0">
                <a:solidFill>
                  <a:srgbClr val="070705"/>
                </a:solidFill>
                <a:latin typeface="Times New Roman" panose="02020603050405020304" pitchFamily="18" charset="0"/>
                <a:cs typeface="Times New Roman" panose="02020603050405020304" pitchFamily="18" charset="0"/>
              </a:rPr>
              <a:t>-</a:t>
            </a:r>
            <a:r>
              <a:rPr lang="ru-RU" altLang="ru-RU" sz="2600" i="1" dirty="0" err="1" smtClean="0">
                <a:solidFill>
                  <a:srgbClr val="070705"/>
                </a:solidFill>
                <a:latin typeface="Times New Roman" panose="02020603050405020304" pitchFamily="18" charset="0"/>
                <a:cs typeface="Times New Roman" panose="02020603050405020304" pitchFamily="18" charset="0"/>
              </a:rPr>
              <a:t>Кюар-код</a:t>
            </a:r>
            <a:r>
              <a:rPr lang="ru-RU" altLang="ru-RU" sz="2600" i="1" dirty="0" smtClean="0">
                <a:solidFill>
                  <a:srgbClr val="070705"/>
                </a:solidFill>
                <a:latin typeface="Times New Roman" panose="02020603050405020304" pitchFamily="18" charset="0"/>
                <a:cs typeface="Times New Roman" panose="02020603050405020304" pitchFamily="18" charset="0"/>
              </a:rPr>
              <a:t> на страницу календаря</a:t>
            </a:r>
            <a:endParaRPr lang="ru-RU" sz="2600" i="1" dirty="0" smtClean="0">
              <a:solidFill>
                <a:srgbClr val="070705"/>
              </a:solidFill>
              <a:latin typeface="Times New Roman" panose="02020603050405020304" pitchFamily="18" charset="0"/>
              <a:cs typeface="Times New Roman" panose="02020603050405020304" pitchFamily="18"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ru-RU" sz="2600" b="0" i="1" u="none" strike="noStrike" kern="1200" cap="none" spc="0" normalizeH="0" baseline="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rPr>
              <a:t>-</a:t>
            </a:r>
            <a:r>
              <a:rPr kumimoji="0" lang="ru-RU" sz="2600" b="0" i="1" u="none" strike="noStrike" kern="1200" cap="none" spc="0" normalizeH="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rPr>
              <a:t> Цитаты</a:t>
            </a:r>
            <a:endParaRPr kumimoji="0" lang="ru-RU" sz="2600" b="0" i="1" u="none" strike="noStrike" kern="1200" cap="none" spc="0" normalizeH="0" baseline="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endParaRP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ru-RU" sz="2600" b="0" i="1" u="none" strike="noStrike" kern="1200" cap="none" spc="0" normalizeH="0" baseline="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rPr>
              <a:t>-Блок вопросов «Предлагаю подумать»</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r>
              <a:rPr kumimoji="0" lang="ru-RU" sz="2600" b="0" i="1" u="none" strike="noStrike" kern="1200" cap="none" spc="0" normalizeH="0" baseline="0" noProof="0" dirty="0" smtClean="0">
                <a:ln>
                  <a:noFill/>
                </a:ln>
                <a:solidFill>
                  <a:srgbClr val="070705"/>
                </a:solidFill>
                <a:effectLst/>
                <a:uLnTx/>
                <a:uFillTx/>
                <a:latin typeface="Times New Roman" panose="02020603050405020304" pitchFamily="18" charset="0"/>
                <a:ea typeface="+mn-ea"/>
                <a:cs typeface="Times New Roman" panose="02020603050405020304" pitchFamily="18" charset="0"/>
              </a:rPr>
              <a:t>- Блок заданий и рекомендаций «Предлагаю сделать»</a:t>
            </a:r>
          </a:p>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ru-RU" sz="2600" b="0" i="0" u="none" strike="noStrike" kern="1200" cap="none" spc="0" normalizeH="0" baseline="0" noProof="0" dirty="0">
              <a:ln>
                <a:noFill/>
              </a:ln>
              <a:solidFill>
                <a:srgbClr val="070705"/>
              </a:solidFill>
              <a:effectLst/>
              <a:uLnTx/>
              <a:uFillTx/>
              <a:latin typeface="Times New Roman" panose="02020603050405020304" pitchFamily="18" charset="0"/>
              <a:ea typeface="+mn-ea"/>
              <a:cs typeface="Times New Roman" panose="02020603050405020304" pitchFamily="18" charset="0"/>
            </a:endParaRPr>
          </a:p>
        </p:txBody>
      </p:sp>
      <p:sp>
        <p:nvSpPr>
          <p:cNvPr id="11" name="Объект 4"/>
          <p:cNvSpPr txBox="1">
            <a:spLocks/>
          </p:cNvSpPr>
          <p:nvPr/>
        </p:nvSpPr>
        <p:spPr>
          <a:xfrm>
            <a:off x="8172994" y="2037322"/>
            <a:ext cx="2873828" cy="4023360"/>
          </a:xfrm>
          <a:prstGeom prst="rect">
            <a:avLst/>
          </a:prstGeom>
        </p:spPr>
        <p:txBody>
          <a:bodyPr vert="horz" lIns="0" tIns="45720" rIns="0" bIns="45720" rtlCol="0">
            <a:normAutofit/>
          </a:bodyPr>
          <a:lstStyle/>
          <a:p>
            <a:pPr marL="91440" marR="0" lvl="0" indent="-91440" algn="l" defTabSz="914400" rtl="0" eaLnBrk="1" fontAlgn="auto" latinLnBrk="0" hangingPunct="1">
              <a:lnSpc>
                <a:spcPct val="90000"/>
              </a:lnSpc>
              <a:spcBef>
                <a:spcPts val="1200"/>
              </a:spcBef>
              <a:spcAft>
                <a:spcPts val="200"/>
              </a:spcAft>
              <a:buClr>
                <a:schemeClr val="accent1"/>
              </a:buClr>
              <a:buSzPct val="100000"/>
              <a:buFont typeface="Calibri" panose="020F0502020204030204" pitchFamily="34" charset="0"/>
              <a:buChar char=" "/>
              <a:tabLst/>
              <a:defRPr/>
            </a:pPr>
            <a:endParaRPr kumimoji="0" lang="ru-RU" sz="2600" b="0" i="0" u="none" strike="noStrike" kern="1200" cap="none" spc="0" normalizeH="0" baseline="0" noProof="0" dirty="0">
              <a:ln>
                <a:noFill/>
              </a:ln>
              <a:solidFill>
                <a:srgbClr val="070705"/>
              </a:solidFill>
              <a:effectLst/>
              <a:uLnTx/>
              <a:uFillTx/>
              <a:latin typeface="Times New Roman" panose="02020603050405020304" pitchFamily="18" charset="0"/>
              <a:ea typeface="+mn-ea"/>
              <a:cs typeface="Times New Roman" panose="02020603050405020304" pitchFamily="18" charset="0"/>
            </a:endParaRPr>
          </a:p>
        </p:txBody>
      </p:sp>
      <p:pic>
        <p:nvPicPr>
          <p:cNvPr id="15" name="Picture 2"/>
          <p:cNvPicPr>
            <a:picLocks noChangeAspect="1" noChangeArrowheads="1"/>
          </p:cNvPicPr>
          <p:nvPr/>
        </p:nvPicPr>
        <p:blipFill>
          <a:blip r:embed="rId5" cstate="print"/>
          <a:srcRect/>
          <a:stretch>
            <a:fillRect/>
          </a:stretch>
        </p:blipFill>
        <p:spPr bwMode="auto">
          <a:xfrm>
            <a:off x="2860766" y="485883"/>
            <a:ext cx="2012953" cy="2858208"/>
          </a:xfrm>
          <a:prstGeom prst="rect">
            <a:avLst/>
          </a:prstGeom>
          <a:noFill/>
          <a:ln w="9525">
            <a:noFill/>
            <a:miter lim="800000"/>
            <a:headEnd/>
            <a:tailEnd/>
          </a:ln>
          <a:effectLst/>
        </p:spPr>
      </p:pic>
      <p:pic>
        <p:nvPicPr>
          <p:cNvPr id="14" name="Picture 2" descr="C:\Users\asus\Desktop\проект Чит_гиды\Блокнот_А5.jpg"/>
          <p:cNvPicPr>
            <a:picLocks noChangeAspect="1" noChangeArrowheads="1"/>
          </p:cNvPicPr>
          <p:nvPr/>
        </p:nvPicPr>
        <p:blipFill>
          <a:blip r:embed="rId6" cstate="print"/>
          <a:stretch>
            <a:fillRect/>
          </a:stretch>
        </p:blipFill>
        <p:spPr bwMode="auto">
          <a:xfrm>
            <a:off x="457200" y="424724"/>
            <a:ext cx="2128838" cy="2971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86604"/>
            <a:ext cx="10469880" cy="978142"/>
          </a:xfrm>
        </p:spPr>
        <p:txBody>
          <a:bodyPr>
            <a:normAutofit fontScale="90000"/>
          </a:bodyPr>
          <a:lstStyle/>
          <a:p>
            <a:r>
              <a:rPr lang="ru-RU" alt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«Вовлечение» в современность читателей</a:t>
            </a:r>
            <a:br>
              <a:rPr lang="ru-RU" alt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alt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разного возраста. </a:t>
            </a:r>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Встраивание в культурный </a:t>
            </a:r>
            <a:r>
              <a:rPr lang="ru-RU" alt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alt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контекст. Расширение круга чтения. </a:t>
            </a:r>
            <a:endParaRPr lang="ru-RU" alt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322729" y="1755119"/>
            <a:ext cx="11130938" cy="4023360"/>
          </a:xfrm>
          <a:noFill/>
        </p:spPr>
        <p:txBody>
          <a:bodyPr>
            <a:noAutofit/>
          </a:bodyPr>
          <a:lstStyle/>
          <a:p>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Календарь и гиды по книгам, рекомендуемым в нем, могут помочь  ввести произведения новейшей литературы XXI века, в </a:t>
            </a:r>
            <a:r>
              <a:rPr lang="ru-RU" sz="24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круг чтения педагогов и родителей</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2400" u="sng"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Выбор </a:t>
            </a:r>
            <a:r>
              <a:rPr lang="ru-RU" sz="24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книги</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актуальность художественной проблематики для современных детей и подростков, обращенность литературного материала к личностному ценностному опыту учащихся, к волнующим их проблемам. Современный понятный язык.</a:t>
            </a:r>
          </a:p>
          <a:p>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Интересные и важные </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для личностного роста подростков </a:t>
            </a:r>
            <a:r>
              <a:rPr lang="ru-RU" sz="2400" u="sng"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темы и проблемы: </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взросление, дружба и поиск друзей, переживание утраты, конфликты с близкими, семейные ценности, непонимание окружающих, одиночество, внутренние переживания, самостоятельные решения, постановка целей, </a:t>
            </a:r>
            <a:r>
              <a:rPr lang="ru-RU" sz="2400" spc="-5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самопринятие</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и др.</a:t>
            </a:r>
          </a:p>
          <a:p>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Преодоление </a:t>
            </a:r>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неосведомленности </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взрослых о </a:t>
            </a:r>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существовании качественной современной актуальной словесности для подростков.</a:t>
            </a:r>
            <a:r>
              <a:rPr lang="ru-RU" sz="24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Просвещение родителей </a:t>
            </a:r>
            <a:r>
              <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 вопросах выбора произведений для чтения и обсуждения с </a:t>
            </a:r>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ребенком.</a:t>
            </a:r>
            <a:endPar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lvl="0"/>
            <a:r>
              <a:rPr lang="ru-RU"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Picture 6" descr="C:\Users\asus\Downloads\В КМС календарь 4\День глухого кита.jpg"/>
          <p:cNvPicPr>
            <a:picLocks noChangeAspect="1" noChangeArrowheads="1"/>
          </p:cNvPicPr>
          <p:nvPr/>
        </p:nvPicPr>
        <p:blipFill>
          <a:blip r:embed="rId2" cstate="print"/>
          <a:srcRect l="34971" t="5076" r="36080" b="7791"/>
          <a:stretch>
            <a:fillRect/>
          </a:stretch>
        </p:blipFill>
        <p:spPr bwMode="auto">
          <a:xfrm>
            <a:off x="11136215" y="1985553"/>
            <a:ext cx="1055785" cy="1645154"/>
          </a:xfrm>
          <a:prstGeom prst="rect">
            <a:avLst/>
          </a:prstGeom>
          <a:noFill/>
        </p:spPr>
      </p:pic>
      <p:pic>
        <p:nvPicPr>
          <p:cNvPr id="5" name="Picture 5"/>
          <p:cNvPicPr>
            <a:picLocks noChangeAspect="1" noChangeArrowheads="1"/>
          </p:cNvPicPr>
          <p:nvPr/>
        </p:nvPicPr>
        <p:blipFill>
          <a:blip r:embed="rId3"/>
          <a:srcRect/>
          <a:stretch>
            <a:fillRect/>
          </a:stretch>
        </p:blipFill>
        <p:spPr bwMode="auto">
          <a:xfrm>
            <a:off x="9552507" y="156754"/>
            <a:ext cx="1215641" cy="1494641"/>
          </a:xfrm>
          <a:prstGeom prst="rect">
            <a:avLst/>
          </a:prstGeom>
          <a:noFill/>
          <a:ln w="9525">
            <a:noFill/>
            <a:miter lim="800000"/>
            <a:headEnd/>
            <a:tailEnd/>
          </a:ln>
          <a:effectLst/>
        </p:spPr>
      </p:pic>
      <p:pic>
        <p:nvPicPr>
          <p:cNvPr id="6" name="Рисунок 5" descr="C:\Users\asus\Downloads\ДОКЛАД О МЕДУЗАХ оБЛОЖКА.jpg"/>
          <p:cNvPicPr/>
          <p:nvPr/>
        </p:nvPicPr>
        <p:blipFill>
          <a:blip r:embed="rId4" cstate="print"/>
          <a:srcRect/>
          <a:stretch>
            <a:fillRect/>
          </a:stretch>
        </p:blipFill>
        <p:spPr bwMode="auto">
          <a:xfrm>
            <a:off x="11453667" y="4362995"/>
            <a:ext cx="738333" cy="1150300"/>
          </a:xfrm>
          <a:prstGeom prst="rect">
            <a:avLst/>
          </a:prstGeom>
          <a:noFill/>
          <a:ln w="9525">
            <a:noFill/>
            <a:miter lim="800000"/>
            <a:headEnd/>
            <a:tailEnd/>
          </a:ln>
        </p:spPr>
      </p:pic>
      <p:pic>
        <p:nvPicPr>
          <p:cNvPr id="7" name="Picture 4" descr="C:\Users\asus\Downloads\В КМС календарь 4\Пакс.jpg"/>
          <p:cNvPicPr>
            <a:picLocks noChangeAspect="1" noChangeArrowheads="1"/>
          </p:cNvPicPr>
          <p:nvPr/>
        </p:nvPicPr>
        <p:blipFill>
          <a:blip r:embed="rId5" cstate="print"/>
          <a:srcRect/>
          <a:stretch>
            <a:fillRect/>
          </a:stretch>
        </p:blipFill>
        <p:spPr bwMode="auto">
          <a:xfrm>
            <a:off x="8335646" y="156754"/>
            <a:ext cx="1049350" cy="1505846"/>
          </a:xfrm>
          <a:prstGeom prst="rect">
            <a:avLst/>
          </a:prstGeom>
          <a:noFill/>
        </p:spPr>
      </p:pic>
      <p:pic>
        <p:nvPicPr>
          <p:cNvPr id="8" name="Picture 2" descr="C:\Users\asus\Downloads\В КМС календарь 4\Привет_давай поговорим.png"/>
          <p:cNvPicPr>
            <a:picLocks noChangeAspect="1" noChangeArrowheads="1"/>
          </p:cNvPicPr>
          <p:nvPr/>
        </p:nvPicPr>
        <p:blipFill>
          <a:blip r:embed="rId6"/>
          <a:srcRect/>
          <a:stretch>
            <a:fillRect/>
          </a:stretch>
        </p:blipFill>
        <p:spPr bwMode="auto">
          <a:xfrm>
            <a:off x="10907485" y="182880"/>
            <a:ext cx="1092365" cy="145128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3900" y="0"/>
            <a:ext cx="10554789" cy="1223683"/>
          </a:xfrm>
        </p:spPr>
        <p:txBody>
          <a:bodyPr>
            <a:noAutofit/>
          </a:bodyPr>
          <a:lstStyle/>
          <a:p>
            <a:r>
              <a:rPr lang="ru-RU" sz="24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a:t>
            </a:r>
            <a:r>
              <a:rPr lang="ru-RU" sz="24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алендари </a:t>
            </a:r>
            <a:r>
              <a:rPr lang="ru-RU" sz="24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и </a:t>
            </a:r>
            <a:r>
              <a:rPr lang="ru-RU" sz="24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гиды как информационный и методический  ресурс для взрослого. </a:t>
            </a:r>
            <a:r>
              <a:rPr lang="ru-RU" sz="24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Расширение содержательных ресурсов предметов </a:t>
            </a:r>
            <a:r>
              <a:rPr lang="ru-RU" sz="24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УП и внеурочной деятельности </a:t>
            </a:r>
            <a:r>
              <a:rPr lang="ru-RU" sz="24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за счет привлечения </a:t>
            </a:r>
            <a:r>
              <a:rPr lang="ru-RU" sz="24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произведений новейшей художественной литературы</a:t>
            </a:r>
            <a:endParaRPr lang="ru-RU" sz="24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663900" y="1223683"/>
            <a:ext cx="10491780" cy="4898187"/>
          </a:xfrm>
        </p:spPr>
        <p:txBody>
          <a:bodyPr>
            <a:normAutofit fontScale="25000" lnSpcReduction="20000"/>
          </a:bodyPr>
          <a:lstStyle/>
          <a:p>
            <a:pPr>
              <a:lnSpc>
                <a:spcPct val="110000"/>
              </a:lnSpc>
              <a:buNone/>
            </a:pPr>
            <a:r>
              <a:rPr lang="ru-RU" sz="7000" dirty="0" smtClean="0">
                <a:solidFill>
                  <a:srgbClr val="070705"/>
                </a:solidFill>
                <a:latin typeface="Times New Roman" panose="02020603050405020304" pitchFamily="18" charset="0"/>
                <a:cs typeface="Times New Roman" panose="02020603050405020304" pitchFamily="18" charset="0"/>
              </a:rPr>
              <a:t>  </a:t>
            </a:r>
            <a:r>
              <a:rPr lang="ru-RU" sz="9600" dirty="0" smtClean="0">
                <a:solidFill>
                  <a:srgbClr val="070705"/>
                </a:solidFill>
                <a:latin typeface="Times New Roman" panose="02020603050405020304" pitchFamily="18" charset="0"/>
                <a:cs typeface="Times New Roman" panose="02020603050405020304" pitchFamily="18" charset="0"/>
              </a:rPr>
              <a:t>Гид </a:t>
            </a:r>
            <a:r>
              <a:rPr lang="ru-RU" sz="9600" dirty="0">
                <a:solidFill>
                  <a:srgbClr val="070705"/>
                </a:solidFill>
                <a:latin typeface="Times New Roman" panose="02020603050405020304" pitchFamily="18" charset="0"/>
                <a:cs typeface="Times New Roman" panose="02020603050405020304" pitchFamily="18" charset="0"/>
              </a:rPr>
              <a:t>по книге – это </a:t>
            </a:r>
            <a:r>
              <a:rPr lang="ru-RU" sz="9600" dirty="0" smtClean="0">
                <a:solidFill>
                  <a:srgbClr val="070705"/>
                </a:solidFill>
                <a:latin typeface="Times New Roman" panose="02020603050405020304" pitchFamily="18" charset="0"/>
                <a:cs typeface="Times New Roman" panose="02020603050405020304" pitchFamily="18" charset="0"/>
              </a:rPr>
              <a:t>«методическая подсказка», </a:t>
            </a:r>
            <a:r>
              <a:rPr lang="ru-RU" sz="9600" dirty="0">
                <a:solidFill>
                  <a:srgbClr val="070705"/>
                </a:solidFill>
                <a:latin typeface="Times New Roman" panose="02020603050405020304" pitchFamily="18" charset="0"/>
                <a:cs typeface="Times New Roman" panose="02020603050405020304" pitchFamily="18" charset="0"/>
              </a:rPr>
              <a:t>которая дает представление не только о сюжете произведения, но и о том,</a:t>
            </a:r>
            <a:r>
              <a:rPr lang="ru-RU" sz="9600" u="sng" dirty="0">
                <a:solidFill>
                  <a:srgbClr val="070705"/>
                </a:solidFill>
                <a:latin typeface="Times New Roman" panose="02020603050405020304" pitchFamily="18" charset="0"/>
                <a:cs typeface="Times New Roman" panose="02020603050405020304" pitchFamily="18" charset="0"/>
              </a:rPr>
              <a:t> как </a:t>
            </a:r>
            <a:r>
              <a:rPr lang="ru-RU" sz="9600" dirty="0">
                <a:solidFill>
                  <a:srgbClr val="070705"/>
                </a:solidFill>
                <a:latin typeface="Times New Roman" panose="02020603050405020304" pitchFamily="18" charset="0"/>
                <a:cs typeface="Times New Roman" panose="02020603050405020304" pitchFamily="18" charset="0"/>
              </a:rPr>
              <a:t>с ним можно работать</a:t>
            </a:r>
            <a:r>
              <a:rPr lang="ru-RU" sz="9600" dirty="0" smtClean="0">
                <a:solidFill>
                  <a:srgbClr val="070705"/>
                </a:solidFill>
                <a:latin typeface="Times New Roman" panose="02020603050405020304" pitchFamily="18" charset="0"/>
                <a:cs typeface="Times New Roman" panose="02020603050405020304" pitchFamily="18" charset="0"/>
              </a:rPr>
              <a:t>.  С </a:t>
            </a:r>
            <a:r>
              <a:rPr lang="ru-RU" sz="9600" dirty="0">
                <a:solidFill>
                  <a:srgbClr val="070705"/>
                </a:solidFill>
                <a:latin typeface="Times New Roman" panose="02020603050405020304" pitchFamily="18" charset="0"/>
                <a:cs typeface="Times New Roman" panose="02020603050405020304" pitchFamily="18" charset="0"/>
              </a:rPr>
              <a:t>помощью </a:t>
            </a:r>
            <a:r>
              <a:rPr lang="ru-RU" sz="9600" dirty="0" smtClean="0">
                <a:solidFill>
                  <a:srgbClr val="070705"/>
                </a:solidFill>
                <a:latin typeface="Times New Roman" panose="02020603050405020304" pitchFamily="18" charset="0"/>
                <a:cs typeface="Times New Roman" panose="02020603050405020304" pitchFamily="18" charset="0"/>
              </a:rPr>
              <a:t>рекомендательного календаря </a:t>
            </a:r>
            <a:r>
              <a:rPr lang="ru-RU" sz="9600" dirty="0">
                <a:solidFill>
                  <a:srgbClr val="070705"/>
                </a:solidFill>
                <a:latin typeface="Times New Roman" panose="02020603050405020304" pitchFamily="18" charset="0"/>
                <a:cs typeface="Times New Roman" panose="02020603050405020304" pitchFamily="18" charset="0"/>
              </a:rPr>
              <a:t>и сборника читательских гидов </a:t>
            </a:r>
            <a:r>
              <a:rPr lang="ru-RU" sz="9600" dirty="0" smtClean="0">
                <a:solidFill>
                  <a:srgbClr val="070705"/>
                </a:solidFill>
                <a:latin typeface="Times New Roman" panose="02020603050405020304" pitchFamily="18" charset="0"/>
                <a:cs typeface="Times New Roman" panose="02020603050405020304" pitchFamily="18" charset="0"/>
              </a:rPr>
              <a:t>можно: </a:t>
            </a:r>
          </a:p>
          <a:p>
            <a:pPr>
              <a:lnSpc>
                <a:spcPct val="110000"/>
              </a:lnSpc>
              <a:buNone/>
            </a:pPr>
            <a:r>
              <a:rPr lang="ru-RU" sz="9600" dirty="0">
                <a:solidFill>
                  <a:srgbClr val="070705"/>
                </a:solidFill>
                <a:latin typeface="Times New Roman" panose="02020603050405020304" pitchFamily="18" charset="0"/>
                <a:cs typeface="Times New Roman" panose="02020603050405020304" pitchFamily="18" charset="0"/>
              </a:rPr>
              <a:t> </a:t>
            </a:r>
            <a:r>
              <a:rPr lang="ru-RU" sz="9600" dirty="0" smtClean="0">
                <a:solidFill>
                  <a:srgbClr val="070705"/>
                </a:solidFill>
                <a:latin typeface="Times New Roman" panose="02020603050405020304" pitchFamily="18" charset="0"/>
                <a:cs typeface="Times New Roman" panose="02020603050405020304" pitchFamily="18" charset="0"/>
              </a:rPr>
              <a:t> - составлять </a:t>
            </a:r>
            <a:r>
              <a:rPr lang="ru-RU" sz="9600" u="sng" dirty="0">
                <a:solidFill>
                  <a:srgbClr val="070705"/>
                </a:solidFill>
                <a:latin typeface="Times New Roman" panose="02020603050405020304" pitchFamily="18" charset="0"/>
                <a:cs typeface="Times New Roman" panose="02020603050405020304" pitchFamily="18" charset="0"/>
              </a:rPr>
              <a:t>списки актуального </a:t>
            </a:r>
            <a:r>
              <a:rPr lang="ru-RU" sz="9600" u="sng" dirty="0" smtClean="0">
                <a:solidFill>
                  <a:srgbClr val="070705"/>
                </a:solidFill>
                <a:latin typeface="Times New Roman" panose="02020603050405020304" pitchFamily="18" charset="0"/>
                <a:cs typeface="Times New Roman" panose="02020603050405020304" pitchFamily="18" charset="0"/>
              </a:rPr>
              <a:t>досугового чтения </a:t>
            </a:r>
            <a:r>
              <a:rPr lang="ru-RU" sz="9600" dirty="0">
                <a:solidFill>
                  <a:srgbClr val="070705"/>
                </a:solidFill>
                <a:latin typeface="Times New Roman" panose="02020603050405020304" pitchFamily="18" charset="0"/>
                <a:cs typeface="Times New Roman" panose="02020603050405020304" pitchFamily="18" charset="0"/>
              </a:rPr>
              <a:t>для разных групп </a:t>
            </a:r>
            <a:r>
              <a:rPr lang="ru-RU" sz="9600" dirty="0" smtClean="0">
                <a:solidFill>
                  <a:srgbClr val="070705"/>
                </a:solidFill>
                <a:latin typeface="Times New Roman" panose="02020603050405020304" pitchFamily="18" charset="0"/>
                <a:cs typeface="Times New Roman" panose="02020603050405020304" pitchFamily="18" charset="0"/>
              </a:rPr>
              <a:t>читателей-подростков; </a:t>
            </a:r>
            <a:endParaRPr lang="ru-RU" sz="9600" dirty="0">
              <a:solidFill>
                <a:srgbClr val="070705"/>
              </a:solidFill>
              <a:latin typeface="Times New Roman" panose="02020603050405020304" pitchFamily="18" charset="0"/>
              <a:cs typeface="Times New Roman" panose="02020603050405020304" pitchFamily="18" charset="0"/>
            </a:endParaRPr>
          </a:p>
          <a:p>
            <a:pPr>
              <a:lnSpc>
                <a:spcPct val="110000"/>
              </a:lnSpc>
              <a:buNone/>
            </a:pPr>
            <a:r>
              <a:rPr lang="ru-RU" sz="9600" dirty="0" smtClean="0">
                <a:solidFill>
                  <a:srgbClr val="070705"/>
                </a:solidFill>
                <a:latin typeface="Times New Roman" panose="02020603050405020304" pitchFamily="18" charset="0"/>
                <a:cs typeface="Times New Roman" panose="02020603050405020304" pitchFamily="18" charset="0"/>
              </a:rPr>
              <a:t>  - </a:t>
            </a:r>
            <a:r>
              <a:rPr lang="ru-RU" sz="9600" u="sng" dirty="0" smtClean="0">
                <a:solidFill>
                  <a:srgbClr val="070705"/>
                </a:solidFill>
                <a:latin typeface="Times New Roman" panose="02020603050405020304" pitchFamily="18" charset="0"/>
                <a:cs typeface="Times New Roman" panose="02020603050405020304" pitchFamily="18" charset="0"/>
              </a:rPr>
              <a:t>конструировать учебные ситуации </a:t>
            </a:r>
            <a:r>
              <a:rPr lang="ru-RU" sz="9600" dirty="0" smtClean="0">
                <a:solidFill>
                  <a:srgbClr val="070705"/>
                </a:solidFill>
                <a:latin typeface="Times New Roman" panose="02020603050405020304" pitchFamily="18" charset="0"/>
                <a:cs typeface="Times New Roman" panose="02020603050405020304" pitchFamily="18" charset="0"/>
              </a:rPr>
              <a:t>на </a:t>
            </a:r>
            <a:r>
              <a:rPr lang="ru-RU" sz="9600" dirty="0">
                <a:solidFill>
                  <a:srgbClr val="070705"/>
                </a:solidFill>
                <a:latin typeface="Times New Roman" panose="02020603050405020304" pitchFamily="18" charset="0"/>
                <a:cs typeface="Times New Roman" panose="02020603050405020304" pitchFamily="18" charset="0"/>
              </a:rPr>
              <a:t>уроках </a:t>
            </a:r>
            <a:r>
              <a:rPr lang="ru-RU" sz="9600" dirty="0" smtClean="0">
                <a:solidFill>
                  <a:srgbClr val="070705"/>
                </a:solidFill>
                <a:latin typeface="Times New Roman" panose="02020603050405020304" pitchFamily="18" charset="0"/>
                <a:cs typeface="Times New Roman" panose="02020603050405020304" pitchFamily="18" charset="0"/>
              </a:rPr>
              <a:t>русского языка, литературы</a:t>
            </a:r>
            <a:r>
              <a:rPr lang="ru-RU" sz="9600" dirty="0">
                <a:solidFill>
                  <a:srgbClr val="070705"/>
                </a:solidFill>
                <a:latin typeface="Times New Roman" panose="02020603050405020304" pitchFamily="18" charset="0"/>
                <a:cs typeface="Times New Roman" panose="02020603050405020304" pitchFamily="18" charset="0"/>
              </a:rPr>
              <a:t>, истории, обществознания, биологии, </a:t>
            </a:r>
            <a:r>
              <a:rPr lang="ru-RU" sz="9600" dirty="0" smtClean="0">
                <a:solidFill>
                  <a:srgbClr val="070705"/>
                </a:solidFill>
                <a:latin typeface="Times New Roman" panose="02020603050405020304" pitchFamily="18" charset="0"/>
                <a:cs typeface="Times New Roman" panose="02020603050405020304" pitchFamily="18" charset="0"/>
              </a:rPr>
              <a:t>географии и др. предметов, опираясь </a:t>
            </a:r>
            <a:r>
              <a:rPr lang="ru-RU" sz="9600" dirty="0">
                <a:solidFill>
                  <a:srgbClr val="070705"/>
                </a:solidFill>
                <a:latin typeface="Times New Roman" panose="02020603050405020304" pitchFamily="18" charset="0"/>
                <a:cs typeface="Times New Roman" panose="02020603050405020304" pitchFamily="18" charset="0"/>
              </a:rPr>
              <a:t>на «образовательный», развивающий и воспитательный потенциал </a:t>
            </a:r>
            <a:r>
              <a:rPr lang="ru-RU" sz="9600" dirty="0" smtClean="0">
                <a:solidFill>
                  <a:srgbClr val="070705"/>
                </a:solidFill>
                <a:latin typeface="Times New Roman" panose="02020603050405020304" pitchFamily="18" charset="0"/>
                <a:cs typeface="Times New Roman" panose="02020603050405020304" pitchFamily="18" charset="0"/>
              </a:rPr>
              <a:t>книги. Можно </a:t>
            </a:r>
            <a:r>
              <a:rPr lang="ru-RU" sz="9600" dirty="0">
                <a:solidFill>
                  <a:srgbClr val="070705"/>
                </a:solidFill>
                <a:latin typeface="Times New Roman" panose="02020603050405020304" pitchFamily="18" charset="0"/>
                <a:cs typeface="Times New Roman" panose="02020603050405020304" pitchFamily="18" charset="0"/>
              </a:rPr>
              <a:t>строить уроки и занятия  вокруг актуальной для </a:t>
            </a:r>
            <a:r>
              <a:rPr lang="ru-RU" sz="9600" dirty="0" smtClean="0">
                <a:solidFill>
                  <a:srgbClr val="070705"/>
                </a:solidFill>
                <a:latin typeface="Times New Roman" panose="02020603050405020304" pitchFamily="18" charset="0"/>
                <a:cs typeface="Times New Roman" panose="02020603050405020304" pitchFamily="18" charset="0"/>
              </a:rPr>
              <a:t>подростков </a:t>
            </a:r>
            <a:r>
              <a:rPr lang="ru-RU" sz="9600" dirty="0">
                <a:solidFill>
                  <a:srgbClr val="070705"/>
                </a:solidFill>
                <a:latin typeface="Times New Roman" panose="02020603050405020304" pitchFamily="18" charset="0"/>
                <a:cs typeface="Times New Roman" panose="02020603050405020304" pitchFamily="18" charset="0"/>
              </a:rPr>
              <a:t>тематики или </a:t>
            </a:r>
            <a:r>
              <a:rPr lang="ru-RU" sz="9600" dirty="0" smtClean="0">
                <a:solidFill>
                  <a:srgbClr val="070705"/>
                </a:solidFill>
                <a:latin typeface="Times New Roman" panose="02020603050405020304" pitchFamily="18" charset="0"/>
                <a:cs typeface="Times New Roman" panose="02020603050405020304" pitchFamily="18" charset="0"/>
              </a:rPr>
              <a:t>проблематики;</a:t>
            </a:r>
            <a:endParaRPr lang="ru-RU" sz="9600" dirty="0">
              <a:solidFill>
                <a:srgbClr val="070705"/>
              </a:solidFill>
              <a:latin typeface="Times New Roman" panose="02020603050405020304" pitchFamily="18" charset="0"/>
              <a:cs typeface="Times New Roman" panose="02020603050405020304" pitchFamily="18" charset="0"/>
            </a:endParaRPr>
          </a:p>
          <a:p>
            <a:pPr marL="90488" indent="3175">
              <a:lnSpc>
                <a:spcPct val="110000"/>
              </a:lnSpc>
              <a:buNone/>
            </a:pPr>
            <a:r>
              <a:rPr lang="ru-RU" sz="9600" dirty="0" smtClean="0">
                <a:solidFill>
                  <a:srgbClr val="070705"/>
                </a:solidFill>
                <a:latin typeface="Times New Roman" panose="02020603050405020304" pitchFamily="18" charset="0"/>
                <a:cs typeface="Times New Roman" panose="02020603050405020304" pitchFamily="18" charset="0"/>
              </a:rPr>
              <a:t>  - </a:t>
            </a:r>
            <a:r>
              <a:rPr lang="ru-RU" sz="9600" u="sng" dirty="0" smtClean="0">
                <a:solidFill>
                  <a:srgbClr val="070705"/>
                </a:solidFill>
                <a:latin typeface="Times New Roman" panose="02020603050405020304" pitchFamily="18" charset="0"/>
                <a:cs typeface="Times New Roman" panose="02020603050405020304" pitchFamily="18" charset="0"/>
              </a:rPr>
              <a:t>конструировать внеурочные мероприятия</a:t>
            </a:r>
            <a:r>
              <a:rPr lang="ru-RU" sz="9600" dirty="0" smtClean="0">
                <a:solidFill>
                  <a:srgbClr val="070705"/>
                </a:solidFill>
                <a:latin typeface="Times New Roman" panose="02020603050405020304" pitchFamily="18" charset="0"/>
                <a:cs typeface="Times New Roman" panose="02020603050405020304" pitchFamily="18" charset="0"/>
              </a:rPr>
              <a:t>, опираясь на вопросы и задания  гида; </a:t>
            </a:r>
          </a:p>
          <a:p>
            <a:pPr marL="90488" indent="3175">
              <a:lnSpc>
                <a:spcPct val="110000"/>
              </a:lnSpc>
              <a:buNone/>
            </a:pPr>
            <a:r>
              <a:rPr lang="ru-RU" sz="9600" dirty="0" smtClean="0">
                <a:solidFill>
                  <a:srgbClr val="070705"/>
                </a:solidFill>
                <a:latin typeface="Times New Roman" panose="02020603050405020304" pitchFamily="18" charset="0"/>
                <a:cs typeface="Times New Roman" panose="02020603050405020304" pitchFamily="18" charset="0"/>
              </a:rPr>
              <a:t>- </a:t>
            </a:r>
            <a:r>
              <a:rPr lang="ru-RU" sz="9600" u="sng" dirty="0" smtClean="0">
                <a:solidFill>
                  <a:srgbClr val="070705"/>
                </a:solidFill>
                <a:latin typeface="Times New Roman" panose="02020603050405020304" pitchFamily="18" charset="0"/>
                <a:cs typeface="Times New Roman" panose="02020603050405020304" pitchFamily="18" charset="0"/>
              </a:rPr>
              <a:t>составлять программы </a:t>
            </a:r>
            <a:r>
              <a:rPr lang="ru-RU" sz="9600" dirty="0" smtClean="0">
                <a:solidFill>
                  <a:srgbClr val="070705"/>
                </a:solidFill>
                <a:latin typeface="Times New Roman" panose="02020603050405020304" pitchFamily="18" charset="0"/>
                <a:cs typeface="Times New Roman" panose="02020603050405020304" pitchFamily="18" charset="0"/>
              </a:rPr>
              <a:t>читательских практик под разные педагогические и психолого-педагогические задачи</a:t>
            </a:r>
            <a:r>
              <a:rPr lang="ru-RU" sz="9600" dirty="0">
                <a:solidFill>
                  <a:srgbClr val="070705"/>
                </a:solidFill>
                <a:latin typeface="Times New Roman" panose="02020603050405020304" pitchFamily="18" charset="0"/>
                <a:cs typeface="Times New Roman" panose="02020603050405020304" pitchFamily="18" charset="0"/>
              </a:rPr>
              <a:t>.</a:t>
            </a:r>
            <a:r>
              <a:rPr lang="ru-RU" sz="9600" dirty="0" smtClean="0">
                <a:solidFill>
                  <a:srgbClr val="070705"/>
                </a:solidFill>
                <a:latin typeface="Times New Roman" panose="02020603050405020304" pitchFamily="18" charset="0"/>
                <a:cs typeface="Times New Roman" panose="02020603050405020304" pitchFamily="18" charset="0"/>
              </a:rPr>
              <a:t> </a:t>
            </a:r>
            <a:endParaRPr lang="ru-RU" sz="9600" dirty="0">
              <a:solidFill>
                <a:srgbClr val="070705"/>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8370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8564" y="342727"/>
            <a:ext cx="10931306" cy="1503007"/>
          </a:xfrm>
        </p:spPr>
        <p:txBody>
          <a:bodyPr>
            <a:normAutofit fontScale="90000"/>
          </a:bodyPr>
          <a:lstStyle/>
          <a:p>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36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Возможность развития читательской самостоятельности</a:t>
            </a: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Направленность вопросов и заданий на самостоятельную  работу подростка с книгой.</a:t>
            </a:r>
            <a:endPar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524435" y="1845733"/>
            <a:ext cx="10631245" cy="4420596"/>
          </a:xfrm>
        </p:spPr>
        <p:txBody>
          <a:bodyPr>
            <a:normAutofit lnSpcReduction="10000"/>
          </a:bodyPr>
          <a:lstStyle/>
          <a:p>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Календарь – возможность осознанного самостоятельного </a:t>
            </a:r>
            <a:r>
              <a:rPr lang="ru-RU" sz="28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выбора книги </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для чтения.</a:t>
            </a:r>
          </a:p>
          <a:p>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Читательский гид – возможность </a:t>
            </a:r>
            <a:r>
              <a:rPr lang="ru-RU" sz="28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выбора вопроса, задания</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рекомендации (их объем и уровень сложности разный).</a:t>
            </a:r>
          </a:p>
          <a:p>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На вопросы и задания, содержащиеся в гиде, </a:t>
            </a:r>
            <a:r>
              <a:rPr lang="ru-RU" sz="28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нет готовых  </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«компьютерных» </a:t>
            </a:r>
            <a:r>
              <a:rPr lang="ru-RU" sz="28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ответов</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p>
          <a:p>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Возможность </a:t>
            </a:r>
            <a:r>
              <a:rPr lang="ru-RU" sz="28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открыть личностный смысл </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 прочитанной </a:t>
            </a:r>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книге с помощью вопросов и заданий.</a:t>
            </a:r>
            <a:endPar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Развитие  </a:t>
            </a:r>
            <a:r>
              <a:rPr lang="ru-RU" sz="2800" u="sng"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самостоятельности в оценках </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 суждениях как условие формирования культуры «авторства».</a:t>
            </a:r>
          </a:p>
          <a:p>
            <a:endParaRPr lang="ru-RU" sz="2300" dirty="0" smtClean="0">
              <a:solidFill>
                <a:srgbClr val="070705"/>
              </a:solidFill>
              <a:latin typeface="Times New Roman" panose="02020603050405020304" pitchFamily="18" charset="0"/>
              <a:cs typeface="Times New Roman" panose="02020603050405020304" pitchFamily="18" charset="0"/>
            </a:endParaRPr>
          </a:p>
          <a:p>
            <a:endParaRPr lang="ru-RU" dirty="0"/>
          </a:p>
        </p:txBody>
      </p:sp>
      <p:sp>
        <p:nvSpPr>
          <p:cNvPr id="4" name="Прямоугольник 3"/>
          <p:cNvSpPr/>
          <p:nvPr/>
        </p:nvSpPr>
        <p:spPr>
          <a:xfrm>
            <a:off x="618564" y="6457890"/>
            <a:ext cx="10442986" cy="400110"/>
          </a:xfrm>
          <a:prstGeom prst="rect">
            <a:avLst/>
          </a:prstGeom>
          <a:solidFill>
            <a:schemeClr val="bg1"/>
          </a:solidFill>
        </p:spPr>
        <p:txBody>
          <a:bodyPr wrap="square">
            <a:spAutoFit/>
          </a:bodyPr>
          <a:lstStyle/>
          <a:p>
            <a:r>
              <a:rPr lang="ru-RU" sz="20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Календари и гиды адресованы школьникам среднего школьного возраста (11-14 лет)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0647" y="165580"/>
            <a:ext cx="10666207" cy="1027347"/>
          </a:xfrm>
        </p:spPr>
        <p:txBody>
          <a:bodyPr>
            <a:normAutofit/>
          </a:bodyPr>
          <a:lstStyle/>
          <a:p>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Векторы </a:t>
            </a: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развития подростка  </a:t>
            </a:r>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с </a:t>
            </a: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опорой на </a:t>
            </a:r>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т</a:t>
            </a: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екст книги и вопросы и задания из  читательских </a:t>
            </a:r>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гидов</a:t>
            </a:r>
          </a:p>
        </p:txBody>
      </p:sp>
      <p:sp>
        <p:nvSpPr>
          <p:cNvPr id="3" name="Содержимое 2"/>
          <p:cNvSpPr>
            <a:spLocks noGrp="1"/>
          </p:cNvSpPr>
          <p:nvPr>
            <p:ph idx="1"/>
          </p:nvPr>
        </p:nvSpPr>
        <p:spPr>
          <a:xfrm>
            <a:off x="416859" y="1323949"/>
            <a:ext cx="10685032" cy="4811357"/>
          </a:xfrm>
        </p:spPr>
        <p:txBody>
          <a:bodyPr>
            <a:noAutofit/>
          </a:bodyPr>
          <a:lstStyle/>
          <a:p>
            <a:pPr lvl="0"/>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1. Направленность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на развитие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социальных навыков,  представлений об эмоциональном интеллекте. </a:t>
            </a:r>
            <a:r>
              <a:rPr lang="ru-RU" b="1" i="1" dirty="0"/>
              <a:t>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Развитие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умения принимать и понимать внутренний мир другого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человека.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А</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ктуализируется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потребность в </a:t>
            </a:r>
            <a:r>
              <a:rPr lang="ru-RU" spc="-5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рефлексии, самопознании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 саморазвитии у подростков  как новой для их возраста ценности. </a:t>
            </a:r>
          </a:p>
          <a:p>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2. Развитие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культуры диалога: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вопросы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 задания из гида стимулируют читательское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общение. </a:t>
            </a:r>
            <a:r>
              <a:rPr lang="ru-RU"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Смыслоактуализирующий</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диалог с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автором.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Воспитательную цель такого диалога мы видим  в формировании положительного отношения личности к миру, пониманию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нравственных и культурных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ценностей. </a:t>
            </a:r>
          </a:p>
          <a:p>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3. </a:t>
            </a:r>
            <a:r>
              <a:rPr lang="ru-RU" altLang="ru-RU"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Деятельностный</a:t>
            </a:r>
            <a:r>
              <a:rPr lang="ru-RU" alt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alt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принцип работы с </a:t>
            </a:r>
            <a:r>
              <a:rPr lang="ru-RU" alt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книгой: </a:t>
            </a:r>
            <a:endParaRPr lang="ru-RU" alt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«втягивание</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в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творчество</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пробуждение «внутреннего слова»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читателя-школьника </a:t>
            </a:r>
            <a:r>
              <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(пост,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эссе).</a:t>
            </a:r>
            <a:endPar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освоение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новых жанров творческих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работ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Создай </a:t>
            </a:r>
            <a:r>
              <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коллаж, создай свой цикл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рисунков, придумай историю, придумай макет обложки, </a:t>
            </a:r>
            <a:r>
              <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попробуй создать комикс из эпизодов книги  и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др.)</a:t>
            </a:r>
            <a:endPar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4</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.Задания </a:t>
            </a:r>
            <a:r>
              <a:rPr lang="ru-RU"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на развитие мыслительных </a:t>
            </a:r>
            <a:r>
              <a:rPr lang="ru-RU"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операций </a:t>
            </a:r>
            <a:r>
              <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объяснение</a:t>
            </a:r>
            <a:r>
              <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обоснование, сопоставление,  анализ, аргументация,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обобщение, анализ </a:t>
            </a:r>
            <a:r>
              <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причинно-следственных </a:t>
            </a:r>
            <a:r>
              <a:rPr lang="ru-RU"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связей и др.).</a:t>
            </a:r>
            <a:endParaRPr lang="ru-RU" i="1"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b="1" i="1" dirty="0"/>
              <a:t> </a:t>
            </a:r>
            <a:endPar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400" dirty="0"/>
          </a:p>
        </p:txBody>
      </p:sp>
      <p:sp>
        <p:nvSpPr>
          <p:cNvPr id="4" name="Прямоугольник 3"/>
          <p:cNvSpPr/>
          <p:nvPr/>
        </p:nvSpPr>
        <p:spPr>
          <a:xfrm>
            <a:off x="1680881" y="6266329"/>
            <a:ext cx="8246890" cy="830997"/>
          </a:xfrm>
          <a:prstGeom prst="rect">
            <a:avLst/>
          </a:prstGeom>
        </p:spPr>
        <p:txBody>
          <a:bodyPr wrap="square">
            <a:spAutoFit/>
          </a:bodyPr>
          <a:lstStyle/>
          <a:p>
            <a:pPr algn="ctr"/>
            <a:r>
              <a:rPr lang="ru-RU" sz="2400" spc="-50" dirty="0">
                <a:latin typeface="Times New Roman" panose="02020603050405020304" pitchFamily="18" charset="0"/>
                <a:ea typeface="Times New Roman" panose="02020603050405020304" pitchFamily="18" charset="0"/>
                <a:cs typeface="Times New Roman" panose="02020603050405020304" pitchFamily="18" charset="0"/>
              </a:rPr>
              <a:t>Гиды обогащают опыт </a:t>
            </a:r>
            <a:r>
              <a:rPr lang="ru-RU" sz="2400" spc="-50" dirty="0" smtClean="0">
                <a:latin typeface="Times New Roman" panose="02020603050405020304" pitchFamily="18" charset="0"/>
                <a:ea typeface="Times New Roman" panose="02020603050405020304" pitchFamily="18" charset="0"/>
                <a:cs typeface="Times New Roman" panose="02020603050405020304" pitchFamily="18" charset="0"/>
              </a:rPr>
              <a:t>чтения </a:t>
            </a:r>
            <a:r>
              <a:rPr lang="ru-RU" sz="2400" spc="-50" dirty="0">
                <a:latin typeface="Times New Roman" panose="02020603050405020304" pitchFamily="18" charset="0"/>
                <a:ea typeface="Times New Roman" panose="02020603050405020304" pitchFamily="18" charset="0"/>
                <a:cs typeface="Times New Roman" panose="02020603050405020304" pitchFamily="18" charset="0"/>
              </a:rPr>
              <a:t>и общения</a:t>
            </a:r>
          </a:p>
          <a:p>
            <a:pPr algn="ctr"/>
            <a:endParaRPr lang="ru-RU" sz="2400" spc="-5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8275" y="312729"/>
            <a:ext cx="10058400" cy="1450757"/>
          </a:xfrm>
        </p:spPr>
        <p:txBody>
          <a:bodyPr>
            <a:noAutofit/>
          </a:bodyPr>
          <a:lstStyle/>
          <a:p>
            <a:r>
              <a:rPr lang="ru-RU" sz="28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Читательские гиды в системе стимулирования читательской и творческой деятельности подростков.  Действия руководителя детским чтением (педагога-предметника, классного руководителя, библиотекаря) с опорой на гиды и методические рекомендации</a:t>
            </a:r>
            <a:endParaRPr lang="ru-RU" sz="2800" b="1"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83772" y="2142308"/>
            <a:ext cx="10371908" cy="3726785"/>
          </a:xfrm>
        </p:spPr>
        <p:txBody>
          <a:bodyPr>
            <a:noAutofit/>
          </a:bodyPr>
          <a:lstStyle/>
          <a:p>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1</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Определение </a:t>
            </a:r>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ценностных аспектов книги: темы, проблемы и эпизоды, анализ которых имеет воспитательное значение.</a:t>
            </a:r>
          </a:p>
          <a:p>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2</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Проектирование ситуаций и событий, развивающих эмоциональную сферу ребенка, его мышление.</a:t>
            </a:r>
            <a:endPar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3</a:t>
            </a:r>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Определение </a:t>
            </a:r>
            <a:r>
              <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темы, проблемы занятия (урока, классного часа</a:t>
            </a:r>
            <a:r>
              <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Выбор  вида, формы занятия. Проектирование содержания. Выбор вопросов  и заданий из гида с точки зрения педагогической задачи.</a:t>
            </a:r>
            <a:endPar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8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sz="28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027" name="Picture 3" descr="C:\Users\asus\Desktop\методическая мозаика\1obl-6.2021.jpg"/>
          <p:cNvPicPr>
            <a:picLocks noChangeAspect="1" noChangeArrowheads="1"/>
          </p:cNvPicPr>
          <p:nvPr/>
        </p:nvPicPr>
        <p:blipFill>
          <a:blip r:embed="rId2"/>
          <a:srcRect/>
          <a:stretch>
            <a:fillRect/>
          </a:stretch>
        </p:blipFill>
        <p:spPr bwMode="auto">
          <a:xfrm>
            <a:off x="10345782" y="1925774"/>
            <a:ext cx="1606415" cy="2018470"/>
          </a:xfrm>
          <a:prstGeom prst="rect">
            <a:avLst/>
          </a:prstGeom>
          <a:noFill/>
        </p:spPr>
      </p:pic>
      <p:sp>
        <p:nvSpPr>
          <p:cNvPr id="6" name="Прямоугольник 5"/>
          <p:cNvSpPr/>
          <p:nvPr/>
        </p:nvSpPr>
        <p:spPr>
          <a:xfrm>
            <a:off x="966651" y="6074229"/>
            <a:ext cx="9483634" cy="7837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Опыт разработки гидов и примеры заданий описаны в статье и опубликованы в журнале «Школьная библиотека сегодня и завтра», № 6, 2021 </a:t>
            </a:r>
            <a:endParaRPr lang="ru-RU" sz="20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08322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sus\Desktop\проект Чит_гиды\все не зря.jpg"/>
          <p:cNvPicPr>
            <a:picLocks noChangeAspect="1" noChangeArrowheads="1"/>
          </p:cNvPicPr>
          <p:nvPr/>
        </p:nvPicPr>
        <p:blipFill>
          <a:blip r:embed="rId2"/>
          <a:srcRect/>
          <a:stretch>
            <a:fillRect/>
          </a:stretch>
        </p:blipFill>
        <p:spPr bwMode="auto">
          <a:xfrm>
            <a:off x="0" y="2129358"/>
            <a:ext cx="12192000" cy="4728642"/>
          </a:xfrm>
          <a:prstGeom prst="rect">
            <a:avLst/>
          </a:prstGeom>
          <a:noFill/>
        </p:spPr>
      </p:pic>
      <p:pic>
        <p:nvPicPr>
          <p:cNvPr id="11" name="Содержимое 3"/>
          <p:cNvPicPr>
            <a:picLocks/>
          </p:cNvPicPr>
          <p:nvPr/>
        </p:nvPicPr>
        <p:blipFill>
          <a:blip r:embed="rId3"/>
          <a:srcRect l="1192" t="45707" r="5629"/>
          <a:stretch>
            <a:fillRect/>
          </a:stretch>
        </p:blipFill>
        <p:spPr bwMode="auto">
          <a:xfrm>
            <a:off x="3307079" y="0"/>
            <a:ext cx="5486401" cy="2214554"/>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3954" y="286604"/>
            <a:ext cx="10541726" cy="780196"/>
          </a:xfrm>
        </p:spPr>
        <p:txBody>
          <a:bodyPr>
            <a:normAutofit/>
          </a:bodyPr>
          <a:lstStyle/>
          <a:p>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Чтение – элитарное занятие?</a:t>
            </a:r>
          </a:p>
        </p:txBody>
      </p:sp>
      <p:sp>
        <p:nvSpPr>
          <p:cNvPr id="3" name="Содержимое 2"/>
          <p:cNvSpPr>
            <a:spLocks noGrp="1"/>
          </p:cNvSpPr>
          <p:nvPr>
            <p:ph idx="1"/>
          </p:nvPr>
        </p:nvSpPr>
        <p:spPr>
          <a:xfrm>
            <a:off x="457200" y="1082040"/>
            <a:ext cx="10988040" cy="5242560"/>
          </a:xfrm>
        </p:spPr>
        <p:txBody>
          <a:bodyPr>
            <a:normAutofit fontScale="62500" lnSpcReduction="20000"/>
          </a:bodyPr>
          <a:lstStyle/>
          <a:p>
            <a:pPr>
              <a:lnSpc>
                <a:spcPct val="120000"/>
              </a:lnSpc>
              <a:spcBef>
                <a:spcPts val="0"/>
              </a:spcBef>
              <a:spcAft>
                <a:spcPts val="0"/>
              </a:spcAft>
            </a:pPr>
            <a:r>
              <a:rPr lang="ru-RU" sz="2900" dirty="0" smtClean="0">
                <a:solidFill>
                  <a:schemeClr val="tx1"/>
                </a:solidFill>
                <a:latin typeface="Times New Roman" pitchFamily="18" charset="0"/>
                <a:cs typeface="Times New Roman" pitchFamily="18" charset="0"/>
              </a:rPr>
              <a:t>Мы читаем все меньше и меньше. Чтение заместилось листанием, смотрением, перебиранием слов и предметов, игрой цитатами. Наша визуальная память доминирует над памятью текстовой. Нам больше не нужно помнить номера телефонов, имена людей, названия улиц. Все это мы находим в подручных технических средствах. Мы почти не помним и стихов по сравнению с тем, как помнили раньше. </a:t>
            </a:r>
            <a:br>
              <a:rPr lang="ru-RU" sz="2900" dirty="0" smtClean="0">
                <a:solidFill>
                  <a:schemeClr val="tx1"/>
                </a:solidFill>
                <a:latin typeface="Times New Roman" pitchFamily="18" charset="0"/>
                <a:cs typeface="Times New Roman" pitchFamily="18" charset="0"/>
              </a:rPr>
            </a:br>
            <a:r>
              <a:rPr lang="ru-RU" sz="2900" dirty="0" smtClean="0">
                <a:solidFill>
                  <a:schemeClr val="tx1"/>
                </a:solidFill>
                <a:latin typeface="Times New Roman" pitchFamily="18" charset="0"/>
                <a:cs typeface="Times New Roman" pitchFamily="18" charset="0"/>
              </a:rPr>
              <a:t>Изменилась и сама практика чтения. У нас не только больше нет времени на чтение, у нас мало желания читать. Именно поэтому всякая инициатива, связанная со чтением, на первый взгляд, сегодня выглядит устаревшей и анахроничной. А потому — элитарной.</a:t>
            </a:r>
            <a:br>
              <a:rPr lang="ru-RU" sz="2900" dirty="0" smtClean="0">
                <a:solidFill>
                  <a:schemeClr val="tx1"/>
                </a:solidFill>
                <a:latin typeface="Times New Roman" pitchFamily="18" charset="0"/>
                <a:cs typeface="Times New Roman" pitchFamily="18" charset="0"/>
              </a:rPr>
            </a:br>
            <a:r>
              <a:rPr lang="ru-RU" sz="2900" dirty="0" smtClean="0">
                <a:solidFill>
                  <a:schemeClr val="tx1"/>
                </a:solidFill>
                <a:latin typeface="Times New Roman" pitchFamily="18" charset="0"/>
                <a:cs typeface="Times New Roman" pitchFamily="18" charset="0"/>
              </a:rPr>
              <a:t>Элитарность чтения опознается уже по той причине, что чтение связано с необходимостью затраты времени. Особенно если мы читаем не желтую литературу, а серьёзный текст — сложный роман, умную философию, художественный манифест. Чтение, </a:t>
            </a:r>
            <a:r>
              <a:rPr lang="ru-RU" sz="2900" dirty="0" err="1" smtClean="0">
                <a:solidFill>
                  <a:schemeClr val="tx1"/>
                </a:solidFill>
                <a:latin typeface="Times New Roman" pitchFamily="18" charset="0"/>
                <a:cs typeface="Times New Roman" pitchFamily="18" charset="0"/>
              </a:rPr>
              <a:t>вчитывание</a:t>
            </a:r>
            <a:r>
              <a:rPr lang="ru-RU" sz="2900" dirty="0" smtClean="0">
                <a:solidFill>
                  <a:schemeClr val="tx1"/>
                </a:solidFill>
                <a:latin typeface="Times New Roman" pitchFamily="18" charset="0"/>
                <a:cs typeface="Times New Roman" pitchFamily="18" charset="0"/>
              </a:rPr>
              <a:t>, </a:t>
            </a:r>
            <a:r>
              <a:rPr lang="ru-RU" sz="2900" dirty="0" err="1" smtClean="0">
                <a:solidFill>
                  <a:schemeClr val="tx1"/>
                </a:solidFill>
                <a:latin typeface="Times New Roman" pitchFamily="18" charset="0"/>
                <a:cs typeface="Times New Roman" pitchFamily="18" charset="0"/>
              </a:rPr>
              <a:t>перечитывание</a:t>
            </a:r>
            <a:r>
              <a:rPr lang="ru-RU" sz="2900" dirty="0" smtClean="0">
                <a:solidFill>
                  <a:schemeClr val="tx1"/>
                </a:solidFill>
                <a:latin typeface="Times New Roman" pitchFamily="18" charset="0"/>
                <a:cs typeface="Times New Roman" pitchFamily="18" charset="0"/>
              </a:rPr>
              <a:t>, вычитывание: все эти практики принадлежат сегодня интеллектуальной элите, которая еще не успела понять, что давно уже никому ничего не должна, а призвана просто продолжать активный процесс чтения, подобно тому как древние жрецы продолжали выполнять свои ритуалы, как римские патриции следили за работой на своих полях, как властители прошлого следили за исполнением законов.</a:t>
            </a:r>
            <a:br>
              <a:rPr lang="ru-RU" sz="2900" dirty="0" smtClean="0">
                <a:solidFill>
                  <a:schemeClr val="tx1"/>
                </a:solidFill>
                <a:latin typeface="Times New Roman" pitchFamily="18" charset="0"/>
                <a:cs typeface="Times New Roman" pitchFamily="18" charset="0"/>
              </a:rPr>
            </a:br>
            <a:r>
              <a:rPr lang="ru-RU" sz="2900" dirty="0" smtClean="0">
                <a:solidFill>
                  <a:schemeClr val="tx1"/>
                </a:solidFill>
                <a:latin typeface="Times New Roman" pitchFamily="18" charset="0"/>
                <a:cs typeface="Times New Roman" pitchFamily="18" charset="0"/>
              </a:rPr>
              <a:t>Сегодня чтение — удел немногих. И эти немногие имеют наибольшие шансы управлять миром завтра.</a:t>
            </a:r>
            <a:r>
              <a:rPr lang="ru-RU" sz="2900" dirty="0" smtClean="0">
                <a:solidFill>
                  <a:schemeClr val="tx1"/>
                </a:solidFill>
                <a:latin typeface="Times New Roman" pitchFamily="18" charset="0"/>
                <a:ea typeface="Times New Roman" panose="02020603050405020304" pitchFamily="18" charset="0"/>
                <a:cs typeface="Times New Roman" pitchFamily="18" charset="0"/>
              </a:rPr>
              <a:t> </a:t>
            </a:r>
          </a:p>
          <a:p>
            <a:pPr>
              <a:lnSpc>
                <a:spcPct val="120000"/>
              </a:lnSpc>
              <a:spcBef>
                <a:spcPts val="0"/>
              </a:spcBef>
              <a:spcAft>
                <a:spcPts val="0"/>
              </a:spcAft>
            </a:pPr>
            <a:endParaRPr lang="ru-RU" sz="2300" dirty="0" smtClean="0">
              <a:solidFill>
                <a:schemeClr val="tx1"/>
              </a:solidFill>
              <a:latin typeface="Times New Roman" pitchFamily="18" charset="0"/>
              <a:ea typeface="Times New Roman" panose="02020603050405020304" pitchFamily="18" charset="0"/>
              <a:cs typeface="Times New Roman" pitchFamily="18" charset="0"/>
            </a:endParaRPr>
          </a:p>
          <a:p>
            <a:pPr>
              <a:lnSpc>
                <a:spcPct val="120000"/>
              </a:lnSpc>
              <a:spcBef>
                <a:spcPts val="0"/>
              </a:spcBef>
              <a:spcAft>
                <a:spcPts val="0"/>
              </a:spcAft>
            </a:pPr>
            <a:r>
              <a:rPr lang="ru-RU" sz="2300" dirty="0" smtClean="0">
                <a:solidFill>
                  <a:schemeClr val="tx1"/>
                </a:solidFill>
                <a:latin typeface="Times New Roman" pitchFamily="18" charset="0"/>
                <a:ea typeface="Times New Roman" panose="02020603050405020304" pitchFamily="18" charset="0"/>
                <a:cs typeface="Times New Roman" pitchFamily="18" charset="0"/>
              </a:rPr>
              <a:t>Дмитрий Озерков, искусствовед, куратор выставок в Эрмитаже. </a:t>
            </a:r>
            <a:r>
              <a:rPr lang="ru-RU" sz="2300" dirty="0" smtClean="0">
                <a:solidFill>
                  <a:schemeClr val="tx1"/>
                </a:solidFill>
                <a:latin typeface="Times New Roman" pitchFamily="18" charset="0"/>
                <a:cs typeface="Times New Roman" pitchFamily="18" charset="0"/>
              </a:rPr>
              <a:t> </a:t>
            </a:r>
          </a:p>
          <a:p>
            <a:r>
              <a:rPr lang="ru-RU" sz="2300" dirty="0" smtClean="0">
                <a:latin typeface="Times New Roman" pitchFamily="18" charset="0"/>
                <a:cs typeface="Times New Roman" pitchFamily="18" charset="0"/>
              </a:rPr>
              <a:t>Источник http://read.spb.ru/</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10058400" cy="1340491"/>
          </a:xfrm>
        </p:spPr>
        <p:txBody>
          <a:bodyPr>
            <a:normAutofit/>
          </a:bodyPr>
          <a:lstStyle/>
          <a:p>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Воспитание читателя как общепедагогическая задача  в нормативных документах. </a:t>
            </a:r>
            <a:b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Смыслы? Мотивация? Ресурсы? Подходы?</a:t>
            </a:r>
          </a:p>
        </p:txBody>
      </p:sp>
      <p:sp>
        <p:nvSpPr>
          <p:cNvPr id="3" name="Содержимое 2"/>
          <p:cNvSpPr>
            <a:spLocks noGrp="1"/>
          </p:cNvSpPr>
          <p:nvPr>
            <p:ph idx="1"/>
          </p:nvPr>
        </p:nvSpPr>
        <p:spPr/>
        <p:txBody>
          <a:bodyPr>
            <a:normAutofit fontScale="92500" lnSpcReduction="20000"/>
          </a:bodyPr>
          <a:lstStyle/>
          <a:p>
            <a:pPr>
              <a:buNone/>
            </a:pP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1.Чтение требует систематических культивирующих воздействий поддерживающего, направляющего и стимулирующего характера. </a:t>
            </a:r>
          </a:p>
          <a:p>
            <a:pPr>
              <a:buNone/>
            </a:pP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2.Умения в области смыслового чтения и работы с текстом являются основополагающими для эффективной (</a:t>
            </a:r>
            <a:r>
              <a:rPr lang="ru-RU" sz="3000"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 активной</a:t>
            </a: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учебно-познавательной деятельности современного школьника (в том числе </a:t>
            </a:r>
            <a:r>
              <a:rPr lang="ru-RU" sz="3000" i="1"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самостоятельной</a:t>
            </a: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p>
          <a:p>
            <a:pPr>
              <a:buNone/>
            </a:pP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3.Формируются эти умения как в рамках предметов учебного плана гимназии, так и в рамках различных форм внеурочной деятельности посредством реализации образовательных </a:t>
            </a:r>
            <a:r>
              <a:rPr lang="ru-RU" sz="3000"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a:t>
            </a:r>
            <a:r>
              <a:rPr lang="x-none"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рактик, направленны</a:t>
            </a:r>
            <a:r>
              <a:rPr lang="ru-RU" sz="3000"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х</a:t>
            </a:r>
            <a:r>
              <a:rPr lang="x-none"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на </a:t>
            </a: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форм</a:t>
            </a:r>
            <a:r>
              <a:rPr lang="x-none"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a:t>
            </a:r>
            <a:r>
              <a:rPr lang="ru-RU" sz="3000"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рование</a:t>
            </a: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и </a:t>
            </a:r>
            <a:r>
              <a:rPr lang="x-none"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оценку умений интерпретации</a:t>
            </a:r>
            <a:r>
              <a:rPr lang="ru-RU" sz="3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у обучающихся.</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280" y="286603"/>
            <a:ext cx="10058400" cy="708479"/>
          </a:xfrm>
        </p:spPr>
        <p:txBody>
          <a:bodyPr>
            <a:normAutofit/>
          </a:bodyPr>
          <a:lstStyle/>
          <a:p>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Каким может быть чтение школьника?</a:t>
            </a:r>
          </a:p>
        </p:txBody>
      </p:sp>
      <p:sp>
        <p:nvSpPr>
          <p:cNvPr id="3" name="Объект 2"/>
          <p:cNvSpPr>
            <a:spLocks noGrp="1"/>
          </p:cNvSpPr>
          <p:nvPr>
            <p:ph idx="1"/>
          </p:nvPr>
        </p:nvSpPr>
        <p:spPr>
          <a:xfrm>
            <a:off x="1097280" y="1169894"/>
            <a:ext cx="10058400" cy="4948518"/>
          </a:xfrm>
        </p:spPr>
        <p:txBody>
          <a:bodyPr>
            <a:normAutofit/>
          </a:bodyPr>
          <a:lstStyle/>
          <a:p>
            <a:r>
              <a:rPr lang="ru-RU" sz="1800" dirty="0" smtClean="0">
                <a:solidFill>
                  <a:schemeClr val="tx1"/>
                </a:solidFill>
                <a:latin typeface="Times New Roman" pitchFamily="18" charset="0"/>
                <a:cs typeface="Times New Roman" pitchFamily="18" charset="0"/>
              </a:rPr>
              <a:t>-</a:t>
            </a:r>
            <a:r>
              <a:rPr lang="ru-RU" sz="2400" dirty="0" smtClean="0">
                <a:solidFill>
                  <a:schemeClr val="tx1"/>
                </a:solidFill>
                <a:latin typeface="Times New Roman" pitchFamily="18" charset="0"/>
                <a:cs typeface="Times New Roman" pitchFamily="18" charset="0"/>
              </a:rPr>
              <a:t>вдумчивое </a:t>
            </a:r>
            <a:endParaRPr lang="ru-RU" sz="2400" dirty="0">
              <a:solidFill>
                <a:schemeClr val="tx1"/>
              </a:solidFill>
              <a:latin typeface="Times New Roman" pitchFamily="18" charset="0"/>
              <a:cs typeface="Times New Roman" pitchFamily="18" charset="0"/>
            </a:endParaRPr>
          </a:p>
          <a:p>
            <a:r>
              <a:rPr lang="ru-RU" sz="2400" dirty="0" smtClean="0">
                <a:solidFill>
                  <a:schemeClr val="tx1"/>
                </a:solidFill>
                <a:latin typeface="Times New Roman" pitchFamily="18" charset="0"/>
                <a:cs typeface="Times New Roman" pitchFamily="18" charset="0"/>
              </a:rPr>
              <a:t>-осмысленное </a:t>
            </a:r>
            <a:endParaRPr lang="ru-RU" sz="2400" dirty="0">
              <a:solidFill>
                <a:schemeClr val="tx1"/>
              </a:solidFill>
              <a:latin typeface="Times New Roman" pitchFamily="18" charset="0"/>
              <a:cs typeface="Times New Roman" pitchFamily="18" charset="0"/>
            </a:endParaRPr>
          </a:p>
          <a:p>
            <a:r>
              <a:rPr lang="ru-RU" sz="2400" dirty="0" smtClean="0">
                <a:solidFill>
                  <a:schemeClr val="tx1"/>
                </a:solidFill>
                <a:latin typeface="Times New Roman" pitchFamily="18" charset="0"/>
                <a:cs typeface="Times New Roman" pitchFamily="18" charset="0"/>
              </a:rPr>
              <a:t>-осознанное </a:t>
            </a:r>
            <a:endParaRPr lang="ru-RU" sz="2400" dirty="0">
              <a:solidFill>
                <a:schemeClr val="tx1"/>
              </a:solidFill>
              <a:latin typeface="Times New Roman" pitchFamily="18" charset="0"/>
              <a:cs typeface="Times New Roman" pitchFamily="18" charset="0"/>
            </a:endParaRPr>
          </a:p>
          <a:p>
            <a:r>
              <a:rPr lang="ru-RU" sz="2400" dirty="0" smtClean="0">
                <a:solidFill>
                  <a:schemeClr val="tx1"/>
                </a:solidFill>
                <a:latin typeface="Times New Roman" pitchFamily="18" charset="0"/>
                <a:cs typeface="Times New Roman" pitchFamily="18" charset="0"/>
              </a:rPr>
              <a:t>-разнообразное </a:t>
            </a:r>
            <a:endParaRPr lang="ru-RU" sz="2400" dirty="0">
              <a:solidFill>
                <a:schemeClr val="tx1"/>
              </a:solidFill>
              <a:latin typeface="Times New Roman" pitchFamily="18" charset="0"/>
              <a:cs typeface="Times New Roman" pitchFamily="18" charset="0"/>
            </a:endParaRPr>
          </a:p>
          <a:p>
            <a:r>
              <a:rPr lang="ru-RU" sz="2400" dirty="0" smtClean="0">
                <a:solidFill>
                  <a:schemeClr val="tx1"/>
                </a:solidFill>
                <a:latin typeface="Times New Roman" pitchFamily="18" charset="0"/>
                <a:cs typeface="Times New Roman" pitchFamily="18" charset="0"/>
              </a:rPr>
              <a:t>-разностороннее</a:t>
            </a:r>
            <a:endParaRPr lang="ru-RU" sz="2400" dirty="0">
              <a:solidFill>
                <a:schemeClr val="tx1"/>
              </a:solidFill>
              <a:latin typeface="Times New Roman" pitchFamily="18" charset="0"/>
              <a:cs typeface="Times New Roman" pitchFamily="18" charset="0"/>
            </a:endParaRPr>
          </a:p>
          <a:p>
            <a:r>
              <a:rPr lang="ru-RU" sz="2400" dirty="0">
                <a:solidFill>
                  <a:schemeClr val="tx1"/>
                </a:solidFill>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-расширяющее кругозор </a:t>
            </a:r>
            <a:endParaRPr lang="ru-RU" sz="2400" dirty="0">
              <a:solidFill>
                <a:schemeClr val="tx1"/>
              </a:solidFill>
              <a:latin typeface="Times New Roman" pitchFamily="18" charset="0"/>
              <a:cs typeface="Times New Roman" pitchFamily="18" charset="0"/>
            </a:endParaRPr>
          </a:p>
          <a:p>
            <a:r>
              <a:rPr lang="ru-RU" sz="2400" dirty="0" smtClean="0">
                <a:solidFill>
                  <a:schemeClr val="tx1"/>
                </a:solidFill>
                <a:latin typeface="Times New Roman" pitchFamily="18" charset="0"/>
                <a:cs typeface="Times New Roman" pitchFamily="18" charset="0"/>
              </a:rPr>
              <a:t>-«</a:t>
            </a:r>
            <a:r>
              <a:rPr lang="ru-RU" sz="2400" dirty="0">
                <a:solidFill>
                  <a:schemeClr val="tx1"/>
                </a:solidFill>
                <a:latin typeface="Times New Roman" pitchFamily="18" charset="0"/>
                <a:cs typeface="Times New Roman" pitchFamily="18" charset="0"/>
              </a:rPr>
              <a:t>оставляющее след».</a:t>
            </a:r>
          </a:p>
          <a:p>
            <a:r>
              <a:rPr lang="ru-RU" sz="2400" dirty="0" smtClean="0">
                <a:solidFill>
                  <a:schemeClr val="tx1"/>
                </a:solidFill>
                <a:latin typeface="Times New Roman" pitchFamily="18" charset="0"/>
                <a:cs typeface="Times New Roman" pitchFamily="18" charset="0"/>
              </a:rPr>
              <a:t>-чтение </a:t>
            </a:r>
            <a:r>
              <a:rPr lang="ru-RU" sz="2400" dirty="0">
                <a:solidFill>
                  <a:schemeClr val="tx1"/>
                </a:solidFill>
                <a:latin typeface="Times New Roman" pitchFamily="18" charset="0"/>
                <a:cs typeface="Times New Roman" pitchFamily="18" charset="0"/>
              </a:rPr>
              <a:t>с удовольствием (радость от общения с интересными книгами и активными читателями, заинтересованность, желание взять книгу, интерес к классической и современной литературе)</a:t>
            </a:r>
          </a:p>
        </p:txBody>
      </p:sp>
    </p:spTree>
    <p:extLst>
      <p:ext uri="{BB962C8B-B14F-4D97-AF65-F5344CB8AC3E}">
        <p14:creationId xmlns:p14="http://schemas.microsoft.com/office/powerpoint/2010/main" val="4184098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5839" y="246261"/>
            <a:ext cx="10058400" cy="775715"/>
          </a:xfrm>
        </p:spPr>
        <p:txBody>
          <a:bodyPr>
            <a:normAutofit/>
          </a:bodyPr>
          <a:lstStyle/>
          <a:p>
            <a:r>
              <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Примеры работы (тексты, </a:t>
            </a: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способы работы, типы заданий)</a:t>
            </a:r>
            <a:endParaRPr lang="ru-RU" sz="32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685800" y="1845734"/>
            <a:ext cx="5349239" cy="4272678"/>
          </a:xfrm>
        </p:spPr>
        <p:txBody>
          <a:bodyPr>
            <a:normAutofit fontScale="40000" lnSpcReduction="20000"/>
          </a:bodyPr>
          <a:lstStyle/>
          <a:p>
            <a:r>
              <a:rPr lang="ru-RU" sz="6000" spc="-5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a:t>
            </a:r>
            <a:r>
              <a:rPr lang="ru-RU" sz="6000" spc="-5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Диалог с автором. Текст современника. Выделить позицию. Задать вопросы, согласиться/не согласиться, опровергнуть</a:t>
            </a:r>
          </a:p>
          <a:p>
            <a:r>
              <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Дина Рубина «Евангелие от Интернета»</a:t>
            </a:r>
          </a:p>
          <a:p>
            <a:r>
              <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А</a:t>
            </a:r>
            <a:r>
              <a:rPr lang="ru-RU" sz="6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6000"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Асмолов</a:t>
            </a:r>
            <a:r>
              <a:rPr lang="ru-RU" sz="6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«Синдром «Вельда</a:t>
            </a:r>
            <a:r>
              <a:rPr lang="ru-RU" sz="6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6000" spc="-5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a:t>
            </a:r>
            <a:r>
              <a:rPr lang="ru-RU" sz="6000" spc="-5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Знакомство с проблемой.  Выделение точки </a:t>
            </a:r>
            <a:r>
              <a:rPr lang="ru-RU" sz="6000" spc="-5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зрения автора текста. </a:t>
            </a:r>
            <a:r>
              <a:rPr lang="ru-RU" sz="6000" spc="-5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Формулирование собственной и др</a:t>
            </a:r>
            <a:r>
              <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Статьи из рубрики «Разбор» (СМИ «Мел»): про </a:t>
            </a:r>
            <a:r>
              <a:rPr lang="ru-RU" sz="6000" spc="-50"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электросамокаты</a:t>
            </a:r>
            <a:r>
              <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про </a:t>
            </a:r>
            <a:r>
              <a:rPr lang="ru-RU" sz="6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зоопарки, текст про феномен </a:t>
            </a:r>
            <a:r>
              <a:rPr lang="ru-RU" sz="6000" spc="-50" dirty="0" err="1"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буллинга</a:t>
            </a:r>
            <a:r>
              <a:rPr lang="ru-RU" sz="60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и др.</a:t>
            </a:r>
            <a:endParaRPr lang="ru-RU" sz="6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p:txBody>
          <a:bodyPr>
            <a:normAutofit fontScale="40000" lnSpcReduction="20000"/>
          </a:bodyPr>
          <a:lstStyle/>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Коммуникативная задача. Представь, что тебе нужно подготовиться к дискуссии, взяв за основу предложенный текст, чтобы выразить свое мнение по его проблематике.</a:t>
            </a:r>
          </a:p>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При подготовке к участию в дискуссии требуется </a:t>
            </a:r>
          </a:p>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-придумать тему своего выступления (она не должна повторять название текста); </a:t>
            </a:r>
          </a:p>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-составить список ключевых слов текста; </a:t>
            </a:r>
          </a:p>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-написать  короткое введение, в котором сформулировать тезис, отражающий проблему, поставленную автором предложенного текста; </a:t>
            </a:r>
          </a:p>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-составить и записать основную  часть, в которой выделить и описать плюсы и минусы интернета;  </a:t>
            </a:r>
          </a:p>
          <a:p>
            <a:r>
              <a:rPr lang="ru-RU" sz="40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-составить заключение, в котором объяснить, какой материал из статьи ты можешь использовать в ходе дискуссии в качестве аргументов.</a:t>
            </a:r>
          </a:p>
          <a:p>
            <a:endParaRPr lang="ru-RU" dirty="0"/>
          </a:p>
        </p:txBody>
      </p:sp>
    </p:spTree>
    <p:extLst>
      <p:ext uri="{BB962C8B-B14F-4D97-AF65-F5344CB8AC3E}">
        <p14:creationId xmlns:p14="http://schemas.microsoft.com/office/powerpoint/2010/main" val="18691964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Чтение как основа  академической успешности. </a:t>
            </a:r>
            <a:b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Чтение для развития личности. Ресурсы урока</a:t>
            </a:r>
            <a:br>
              <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br>
            <a:endParaRPr 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Содержимое 4"/>
          <p:cNvSpPr>
            <a:spLocks noGrp="1"/>
          </p:cNvSpPr>
          <p:nvPr>
            <p:ph sz="half" idx="1"/>
          </p:nvPr>
        </p:nvSpPr>
        <p:spPr>
          <a:xfrm>
            <a:off x="609600" y="1845734"/>
            <a:ext cx="5425439" cy="4219786"/>
          </a:xfrm>
        </p:spPr>
        <p:txBody>
          <a:bodyPr>
            <a:normAutofit/>
          </a:bodyPr>
          <a:lstStyle/>
          <a:p>
            <a: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Исследование «образовательных» </a:t>
            </a:r>
            <a:b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br>
            <a: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возможностей текстов – задача педагога-предметника, классного руководителя.</a:t>
            </a:r>
          </a:p>
          <a:p>
            <a: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Расширение содержательных</a:t>
            </a:r>
            <a:b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br>
            <a: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ресурсов предмета за счет привлечения произведений современной детско-подростковой художественной</a:t>
            </a:r>
            <a:b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br>
            <a:r>
              <a:rPr lang="ru-RU" sz="26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литературы, за счет научно-популярных текстов.</a:t>
            </a:r>
          </a:p>
        </p:txBody>
      </p:sp>
      <p:pic>
        <p:nvPicPr>
          <p:cNvPr id="7" name="Picture 6" descr="C:\Users\asus\Desktop\закрытие\20170929_112325.jpg"/>
          <p:cNvPicPr>
            <a:picLocks noGrp="1" noChangeAspect="1" noChangeArrowheads="1"/>
          </p:cNvPicPr>
          <p:nvPr>
            <p:ph sz="half" idx="2"/>
          </p:nvPr>
        </p:nvPicPr>
        <p:blipFill>
          <a:blip r:embed="rId2" cstate="print"/>
          <a:srcRect/>
          <a:stretch>
            <a:fillRect/>
          </a:stretch>
        </p:blipFill>
        <p:spPr bwMode="auto">
          <a:xfrm rot="5400000">
            <a:off x="6467928" y="2504392"/>
            <a:ext cx="4102143" cy="298672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9898" y="286603"/>
            <a:ext cx="10225782" cy="1123743"/>
          </a:xfrm>
        </p:spPr>
        <p:txBody>
          <a:bodyPr>
            <a:noAutofit/>
          </a:bodyPr>
          <a:lstStyle/>
          <a:p>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Создание </a:t>
            </a: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среды  для общения вокруг </a:t>
            </a: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книги</a:t>
            </a:r>
            <a:r>
              <a:rPr lang="ru-RU" altLang="ru-RU" sz="36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 Исходим из дефицитов и ресурсов</a:t>
            </a: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 Примеры </a:t>
            </a:r>
            <a:b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br>
            <a:r>
              <a:rPr lang="ru-RU" altLang="ru-RU" sz="36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rPr>
              <a:t>из практики</a:t>
            </a:r>
            <a:endParaRPr lang="ru-RU" altLang="ru-RU" sz="360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sym typeface="PT Sans Narrow"/>
            </a:endParaRPr>
          </a:p>
        </p:txBody>
      </p:sp>
      <p:sp>
        <p:nvSpPr>
          <p:cNvPr id="3" name="Содержимое 2"/>
          <p:cNvSpPr>
            <a:spLocks noGrp="1"/>
          </p:cNvSpPr>
          <p:nvPr>
            <p:ph idx="1"/>
          </p:nvPr>
        </p:nvSpPr>
        <p:spPr>
          <a:xfrm>
            <a:off x="1097280" y="1539240"/>
            <a:ext cx="10058400" cy="4329854"/>
          </a:xfrm>
        </p:spPr>
        <p:txBody>
          <a:bodyPr>
            <a:noAutofit/>
          </a:bodyPr>
          <a:lstStyle/>
          <a:p>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Выявлен дефицит практик публичной работы с авторским текстом в ежедневном потоке школьной жизни, недостаток монологических публичных устных высказываний о тексте в деятельности школьника. </a:t>
            </a:r>
          </a:p>
          <a:p>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Выявлен недостаток ситуаций проявления экспертной позиции в отношении чужих выступлений.</a:t>
            </a:r>
          </a:p>
          <a:p>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Решение: активнее использовать практику регулярных выступлений школьников, основанных на наглядном представлении созданных ими текстов о текстах. </a:t>
            </a:r>
          </a:p>
          <a:p>
            <a:r>
              <a:rPr lang="ru-RU" sz="2400" spc="-5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Конференция «Вектор чтения»  </a:t>
            </a:r>
            <a:r>
              <a:rPr 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средство комплексной диагностики формируемых коммуникативных и интерпретационных умений.  </a:t>
            </a:r>
          </a:p>
          <a:p>
            <a:r>
              <a:rPr lang="ru-RU" altLang="ru-RU" sz="2400" spc="-5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Мастерская полезного действия в чтении</a:t>
            </a:r>
            <a:r>
              <a:rPr lang="ru-RU" alt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Читательские инициативы</a:t>
            </a:r>
            <a:r>
              <a:rPr lang="ru-RU" altLang="ru-RU" sz="2400" spc="-50" dirty="0" smtClean="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Публикации в Пермском педагогическом журнале</a:t>
            </a:r>
            <a:endParaRPr lang="ru-RU" sz="2400" spc="-5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alt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Каникулы  - время для чтения. Списки и задания</a:t>
            </a:r>
          </a:p>
        </p:txBody>
      </p:sp>
      <p:pic>
        <p:nvPicPr>
          <p:cNvPr id="6" name="Объект 3"/>
          <p:cNvPicPr>
            <a:picLocks noGrp="1" noChangeAspect="1"/>
          </p:cNvPicPr>
          <p:nvPr>
            <p:ph idx="1"/>
          </p:nvPr>
        </p:nvPicPr>
        <p:blipFill>
          <a:blip r:embed="rId2"/>
          <a:stretch>
            <a:fillRect/>
          </a:stretch>
        </p:blipFill>
        <p:spPr>
          <a:xfrm>
            <a:off x="2009355" y="1846263"/>
            <a:ext cx="7694310" cy="432593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2729" y="286603"/>
            <a:ext cx="10832951" cy="825917"/>
          </a:xfrm>
        </p:spPr>
        <p:txBody>
          <a:bodyPr>
            <a:noAutofit/>
          </a:bodyPr>
          <a:lstStyle/>
          <a:p>
            <a:pPr algn="ctr"/>
            <a:r>
              <a:rPr lang="ru-RU" altLang="ru-RU" sz="320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Опыт прочтения и интерпретации</a:t>
            </a:r>
          </a:p>
        </p:txBody>
      </p:sp>
      <p:pic>
        <p:nvPicPr>
          <p:cNvPr id="4" name="Picture 2" descr="C:\Users\asus\Downloads\КАЛЕНДАРЬ 2020\240945_календарь прекидной А3 последний цвет_о - 1.jpg"/>
          <p:cNvPicPr>
            <a:picLocks noGrp="1" noChangeAspect="1" noChangeArrowheads="1"/>
          </p:cNvPicPr>
          <p:nvPr>
            <p:ph idx="1"/>
          </p:nvPr>
        </p:nvPicPr>
        <p:blipFill>
          <a:blip r:embed="rId2" cstate="print"/>
          <a:srcRect/>
          <a:stretch>
            <a:fillRect/>
          </a:stretch>
        </p:blipFill>
        <p:spPr bwMode="auto">
          <a:xfrm>
            <a:off x="806812" y="1854925"/>
            <a:ext cx="2908425" cy="4256232"/>
          </a:xfrm>
          <a:prstGeom prst="rect">
            <a:avLst/>
          </a:prstGeom>
          <a:noFill/>
        </p:spPr>
      </p:pic>
      <p:pic>
        <p:nvPicPr>
          <p:cNvPr id="6" name="Picture 3" descr="C:\Users\asus\Desktop\СДАЧА МАТЕРИАЛОВ\Календарь_А3.jpg"/>
          <p:cNvPicPr>
            <a:picLocks noChangeAspect="1" noChangeArrowheads="1"/>
          </p:cNvPicPr>
          <p:nvPr/>
        </p:nvPicPr>
        <p:blipFill>
          <a:blip r:embed="rId3" cstate="print"/>
          <a:srcRect/>
          <a:stretch>
            <a:fillRect/>
          </a:stretch>
        </p:blipFill>
        <p:spPr bwMode="auto">
          <a:xfrm>
            <a:off x="8118174" y="1905069"/>
            <a:ext cx="2983557" cy="4239636"/>
          </a:xfrm>
          <a:prstGeom prst="rect">
            <a:avLst/>
          </a:prstGeom>
          <a:noFill/>
        </p:spPr>
      </p:pic>
      <p:pic>
        <p:nvPicPr>
          <p:cNvPr id="5" name="Picture 2" descr="C:\Users\asus\Desktop\СДАЧА МАТЕРИАЛОВ\240945_календарь прекидной А3 последний цвет_о - 9.jpg"/>
          <p:cNvPicPr>
            <a:picLocks noChangeAspect="1" noChangeArrowheads="1"/>
          </p:cNvPicPr>
          <p:nvPr/>
        </p:nvPicPr>
        <p:blipFill>
          <a:blip r:embed="rId4" cstate="print"/>
          <a:stretch>
            <a:fillRect/>
          </a:stretch>
        </p:blipFill>
        <p:spPr bwMode="auto">
          <a:xfrm>
            <a:off x="4437529" y="1814535"/>
            <a:ext cx="2958353" cy="4330170"/>
          </a:xfrm>
          <a:prstGeom prst="rect">
            <a:avLst/>
          </a:prstGeom>
          <a:noFill/>
        </p:spPr>
      </p:pic>
      <p:sp>
        <p:nvSpPr>
          <p:cNvPr id="3" name="Прямоугольник 2"/>
          <p:cNvSpPr/>
          <p:nvPr/>
        </p:nvSpPr>
        <p:spPr>
          <a:xfrm>
            <a:off x="1250576" y="6347012"/>
            <a:ext cx="9009530" cy="5109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Авторы </a:t>
            </a:r>
            <a:r>
              <a:rPr lang="ru-RU" sz="20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календаря </a:t>
            </a:r>
            <a:r>
              <a:rPr lang="ru-RU" sz="20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учащиеся гимназии </a:t>
            </a:r>
          </a:p>
          <a:p>
            <a:pPr algn="ctr"/>
            <a:r>
              <a:rPr lang="ru-RU" sz="20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 –  члены сообщества «Волонтеры чтения</a:t>
            </a:r>
            <a:r>
              <a:rPr lang="ru-RU" sz="2000" b="1" spc="-50" dirty="0" smtClean="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2000" b="1" spc="-50" dirty="0">
              <a:solidFill>
                <a:schemeClr val="accent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
  <TotalTime>2076</TotalTime>
  <Words>1040</Words>
  <Application>Microsoft Office PowerPoint</Application>
  <PresentationFormat>Широкоэкранный</PresentationFormat>
  <Paragraphs>99</Paragraphs>
  <Slides>17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Calibri</vt:lpstr>
      <vt:lpstr>Calibri Light</vt:lpstr>
      <vt:lpstr>PT Sans Narrow</vt:lpstr>
      <vt:lpstr>Times New Roman</vt:lpstr>
      <vt:lpstr>Ретро</vt:lpstr>
      <vt:lpstr>      </vt:lpstr>
      <vt:lpstr>Чтение – элитарное занятие?</vt:lpstr>
      <vt:lpstr>Воспитание читателя как общепедагогическая задача  в нормативных документах.  Смыслы? Мотивация? Ресурсы? Подходы?</vt:lpstr>
      <vt:lpstr>Каким может быть чтение школьника?</vt:lpstr>
      <vt:lpstr>Примеры работы (тексты, способы работы, типы заданий)</vt:lpstr>
      <vt:lpstr>Чтение как основа  академической успешности.  Чтение для развития личности. Ресурсы урока </vt:lpstr>
      <vt:lpstr>Создание среды  для общения вокруг книги. Исходим из дефицитов и ресурсов. Примеры  из практики</vt:lpstr>
      <vt:lpstr>Каникулы  - время для чтения. Списки и задания</vt:lpstr>
      <vt:lpstr>Опыт прочтения и интерпретации</vt:lpstr>
      <vt:lpstr> Наполнение пространства смыслами. Галерея подросткового чтения, 2 корпус гимназии </vt:lpstr>
      <vt:lpstr>Как выглядят читательские гиды? 12 гидов в печатном сборнике  </vt:lpstr>
      <vt:lpstr>«Вовлечение» в современность читателей  разного возраста. Встраивание в культурный  контекст. Расширение круга чтения. </vt:lpstr>
      <vt:lpstr>Календари и гиды как информационный и методический  ресурс для взрослого. Расширение содержательных ресурсов предметов УП и внеурочной деятельности за счет привлечения произведений новейшей художественной литературы</vt:lpstr>
      <vt:lpstr> Возможность развития читательской самостоятельности. Направленность вопросов и заданий на самостоятельную  работу подростка с книгой.</vt:lpstr>
      <vt:lpstr>Векторы развития подростка  с опорой на текст книги и вопросы и задания из  читательских гидов</vt:lpstr>
      <vt:lpstr>Читательские гиды в системе стимулирования читательской и творческой деятельности подростков.  Действия руководителя детским чтением (педагога-предметника, классного руководителя, библиотекаря) с опорой на гиды и методические рекомендации</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Исследовательский проект «МИЛЛИОН СТРАНИЦ»</dc:title>
  <dc:creator>user00</dc:creator>
  <cp:lastModifiedBy>user00</cp:lastModifiedBy>
  <cp:revision>163</cp:revision>
  <dcterms:created xsi:type="dcterms:W3CDTF">2021-02-14T15:35:02Z</dcterms:created>
  <dcterms:modified xsi:type="dcterms:W3CDTF">2022-01-27T09:08:12Z</dcterms:modified>
</cp:coreProperties>
</file>